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7" r:id="rId2"/>
    <p:sldId id="274" r:id="rId3"/>
    <p:sldId id="262" r:id="rId4"/>
    <p:sldId id="266" r:id="rId5"/>
    <p:sldId id="260" r:id="rId6"/>
    <p:sldId id="267" r:id="rId7"/>
    <p:sldId id="270" r:id="rId8"/>
    <p:sldId id="271" r:id="rId9"/>
    <p:sldId id="272" r:id="rId10"/>
    <p:sldId id="273" r:id="rId11"/>
    <p:sldId id="263" r:id="rId12"/>
    <p:sldId id="265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3EBED"/>
    <a:srgbClr val="376092"/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81" d="100"/>
          <a:sy n="81" d="100"/>
        </p:scale>
        <p:origin x="-258" y="1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heverda\Desktop\&#1082;%20&#1085;&#1072;&#1094;&#1087;&#1088;&#1086;&#1077;&#1082;&#1090;&#1091;\&#1089;&#1083;&#1072;&#1081;&#1076;%20&#1057;&#1086;&#1074;&#1088;&#1077;&#1084;&#1077;&#1085;&#1085;&#1072;&#1103;%20&#1096;&#1082;&#1086;&#1083;&#1072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0080094743756735E-2"/>
          <c:y val="0.34017899648294175"/>
          <c:w val="0.92349350925728857"/>
          <c:h val="0.35379399526278732"/>
        </c:manualLayout>
      </c:layout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2966144"/>
        <c:axId val="74879744"/>
      </c:barChart>
      <c:catAx>
        <c:axId val="729661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rgbClr val="0068A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ru-RU"/>
          </a:p>
        </c:txPr>
        <c:crossAx val="74879744"/>
        <c:crosses val="autoZero"/>
        <c:auto val="1"/>
        <c:lblAlgn val="ctr"/>
        <c:lblOffset val="100"/>
        <c:noMultiLvlLbl val="0"/>
      </c:catAx>
      <c:valAx>
        <c:axId val="7487974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7296614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151880-B129-489E-85C8-32185873B098}" type="datetimeFigureOut">
              <a:rPr lang="ru-RU" smtClean="0"/>
              <a:t>26.08.2019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8B387F-B2A5-45D2-904F-2AE1439E7C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83406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E06887-0A08-41D5-ABF3-8B12F91A1746}" type="slidenum">
              <a:rPr lang="ru-RU" smtClean="0">
                <a:solidFill>
                  <a:prstClr val="black"/>
                </a:solidFill>
              </a:rPr>
              <a:pPr/>
              <a:t>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09932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609585" indent="0" algn="ctr">
              <a:buNone/>
              <a:defRPr/>
            </a:lvl2pPr>
            <a:lvl3pPr marL="1219170" indent="0" algn="ctr">
              <a:buNone/>
              <a:defRPr/>
            </a:lvl3pPr>
            <a:lvl4pPr marL="1828754" indent="0" algn="ctr">
              <a:buNone/>
              <a:defRPr/>
            </a:lvl4pPr>
            <a:lvl5pPr marL="2438339" indent="0" algn="ctr">
              <a:buNone/>
              <a:defRPr/>
            </a:lvl5pPr>
            <a:lvl6pPr marL="3047924" indent="0" algn="ctr">
              <a:buNone/>
              <a:defRPr/>
            </a:lvl6pPr>
            <a:lvl7pPr marL="3657509" indent="0" algn="ctr">
              <a:buNone/>
              <a:defRPr/>
            </a:lvl7pPr>
            <a:lvl8pPr marL="4267093" indent="0" algn="ctr">
              <a:buNone/>
              <a:defRPr/>
            </a:lvl8pPr>
            <a:lvl9pPr marL="4876678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1E04A0-452B-42D0-A7DF-0258D9ED2030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3576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21C2E2-370B-408D-B95E-1F1D0C5FF8B6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326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D49523-E1B8-4C21-9FAF-C5B51B864B9B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0442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Заголовок, текст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иаграмма 3"/>
          <p:cNvSpPr>
            <a:spLocks noGrp="1"/>
          </p:cNvSpPr>
          <p:nvPr>
            <p:ph type="chart"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5E9EF2-489A-4E2A-9038-D3E23E581C74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99867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3EE437-5FF9-41F4-9F40-76893C650321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59759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2F6ABC-9296-4300-88A5-C1CDD7EFA81C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72075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6197600" y="1600201"/>
            <a:ext cx="53848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6197600" y="3938590"/>
            <a:ext cx="53848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861FDD-D377-4DF1-932D-3618CC779110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30923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06504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82228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5211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69656C-D3B9-444C-A7AC-8BC19D19409D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78552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/>
            </a:lvl1pPr>
            <a:lvl2pPr marL="609585" indent="0">
              <a:buNone/>
              <a:defRPr sz="2400"/>
            </a:lvl2pPr>
            <a:lvl3pPr marL="1219170" indent="0">
              <a:buNone/>
              <a:defRPr sz="2133"/>
            </a:lvl3pPr>
            <a:lvl4pPr marL="1828754" indent="0">
              <a:buNone/>
              <a:defRPr sz="1867"/>
            </a:lvl4pPr>
            <a:lvl5pPr marL="2438339" indent="0">
              <a:buNone/>
              <a:defRPr sz="1867"/>
            </a:lvl5pPr>
            <a:lvl6pPr marL="3047924" indent="0">
              <a:buNone/>
              <a:defRPr sz="1867"/>
            </a:lvl6pPr>
            <a:lvl7pPr marL="3657509" indent="0">
              <a:buNone/>
              <a:defRPr sz="1867"/>
            </a:lvl7pPr>
            <a:lvl8pPr marL="4267093" indent="0">
              <a:buNone/>
              <a:defRPr sz="1867"/>
            </a:lvl8pPr>
            <a:lvl9pPr marL="4876678" indent="0">
              <a:buNone/>
              <a:defRPr sz="1867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F46439-F0A3-4F86-B6FD-291B4DCD366F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0640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E5D4BA-5EF5-47F0-86C6-51FA11B4EE22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27957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0A5886-7103-4EB7-B8F8-0817EE843871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13621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01F396-4C82-4097-BDB5-B1E58F2336A4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19128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993D6D-D9B3-4288-8053-39C70D19022E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1509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46F499-E14E-4FB4-992D-235FB738B45D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9536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11DFCA-A79B-4055-9276-1C3FD7CD46B5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973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5167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6285"/>
            <a:ext cx="2844800" cy="47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67"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6285"/>
            <a:ext cx="3860800" cy="47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867"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6285"/>
            <a:ext cx="2844800" cy="47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867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91D9E0A-CCB9-48C3-81C4-C1506791B662}" type="slidenum">
              <a:rPr lang="ru-RU" alt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9282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91" r:id="rId1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Arial" charset="0"/>
          <a:cs typeface="Arial" charset="0"/>
        </a:defRPr>
      </a:lvl5pPr>
      <a:lvl6pPr marL="609585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Arial" charset="0"/>
          <a:cs typeface="Arial" charset="0"/>
        </a:defRPr>
      </a:lvl6pPr>
      <a:lvl7pPr marL="1219170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Arial" charset="0"/>
          <a:cs typeface="Arial" charset="0"/>
        </a:defRPr>
      </a:lvl7pPr>
      <a:lvl8pPr marL="1828754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Arial" charset="0"/>
          <a:cs typeface="Arial" charset="0"/>
        </a:defRPr>
      </a:lvl8pPr>
      <a:lvl9pPr marL="2438339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457189" indent="-457189" algn="l" rtl="0" eaLnBrk="0" fontAlgn="base" hangingPunct="0">
        <a:spcBef>
          <a:spcPct val="20000"/>
        </a:spcBef>
        <a:spcAft>
          <a:spcPct val="0"/>
        </a:spcAft>
        <a:buChar char="•"/>
        <a:defRPr sz="4267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rtl="0" eaLnBrk="0" fontAlgn="base" hangingPunct="0">
        <a:spcBef>
          <a:spcPct val="20000"/>
        </a:spcBef>
        <a:spcAft>
          <a:spcPct val="0"/>
        </a:spcAft>
        <a:buChar char="–"/>
        <a:defRPr sz="3733">
          <a:solidFill>
            <a:schemeClr val="tx1"/>
          </a:solidFill>
          <a:latin typeface="+mn-lt"/>
          <a:cs typeface="+mn-cs"/>
        </a:defRPr>
      </a:lvl2pPr>
      <a:lvl3pPr marL="1523962" indent="-304792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cs typeface="+mn-cs"/>
        </a:defRPr>
      </a:lvl3pPr>
      <a:lvl4pPr marL="2133547" indent="-304792" algn="l" rtl="0" eaLnBrk="0" fontAlgn="base" hangingPunct="0">
        <a:spcBef>
          <a:spcPct val="20000"/>
        </a:spcBef>
        <a:spcAft>
          <a:spcPct val="0"/>
        </a:spcAft>
        <a:buChar char="–"/>
        <a:defRPr sz="2667">
          <a:solidFill>
            <a:schemeClr val="tx1"/>
          </a:solidFill>
          <a:latin typeface="+mn-lt"/>
          <a:cs typeface="+mn-cs"/>
        </a:defRPr>
      </a:lvl4pPr>
      <a:lvl5pPr marL="2743131" indent="-304792" algn="l" rtl="0" eaLnBrk="0" fontAlgn="base" hangingPunct="0">
        <a:spcBef>
          <a:spcPct val="20000"/>
        </a:spcBef>
        <a:spcAft>
          <a:spcPct val="0"/>
        </a:spcAft>
        <a:buChar char="»"/>
        <a:defRPr sz="2667">
          <a:solidFill>
            <a:schemeClr val="tx1"/>
          </a:solidFill>
          <a:latin typeface="+mn-lt"/>
          <a:cs typeface="+mn-cs"/>
        </a:defRPr>
      </a:lvl5pPr>
      <a:lvl6pPr marL="3352716" indent="-304792" algn="l" rtl="0" fontAlgn="base">
        <a:spcBef>
          <a:spcPct val="20000"/>
        </a:spcBef>
        <a:spcAft>
          <a:spcPct val="0"/>
        </a:spcAft>
        <a:buChar char="»"/>
        <a:defRPr sz="2667">
          <a:solidFill>
            <a:schemeClr val="tx1"/>
          </a:solidFill>
          <a:latin typeface="+mn-lt"/>
          <a:cs typeface="+mn-cs"/>
        </a:defRPr>
      </a:lvl6pPr>
      <a:lvl7pPr marL="3962301" indent="-304792" algn="l" rtl="0" fontAlgn="base">
        <a:spcBef>
          <a:spcPct val="20000"/>
        </a:spcBef>
        <a:spcAft>
          <a:spcPct val="0"/>
        </a:spcAft>
        <a:buChar char="»"/>
        <a:defRPr sz="2667">
          <a:solidFill>
            <a:schemeClr val="tx1"/>
          </a:solidFill>
          <a:latin typeface="+mn-lt"/>
          <a:cs typeface="+mn-cs"/>
        </a:defRPr>
      </a:lvl7pPr>
      <a:lvl8pPr marL="4571886" indent="-304792" algn="l" rtl="0" fontAlgn="base">
        <a:spcBef>
          <a:spcPct val="20000"/>
        </a:spcBef>
        <a:spcAft>
          <a:spcPct val="0"/>
        </a:spcAft>
        <a:buChar char="»"/>
        <a:defRPr sz="2667">
          <a:solidFill>
            <a:schemeClr val="tx1"/>
          </a:solidFill>
          <a:latin typeface="+mn-lt"/>
          <a:cs typeface="+mn-cs"/>
        </a:defRPr>
      </a:lvl8pPr>
      <a:lvl9pPr marL="5181470" indent="-304792" algn="l" rtl="0" fontAlgn="base">
        <a:spcBef>
          <a:spcPct val="20000"/>
        </a:spcBef>
        <a:spcAft>
          <a:spcPct val="0"/>
        </a:spcAft>
        <a:buChar char="»"/>
        <a:defRPr sz="2667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2.png"/><Relationship Id="rId7" Type="http://schemas.openxmlformats.org/officeDocument/2006/relationships/image" Target="../media/image35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8.png"/><Relationship Id="rId10" Type="http://schemas.openxmlformats.org/officeDocument/2006/relationships/image" Target="../media/image38.png"/><Relationship Id="rId4" Type="http://schemas.openxmlformats.org/officeDocument/2006/relationships/image" Target="../media/image33.png"/><Relationship Id="rId9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9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10" Type="http://schemas.openxmlformats.org/officeDocument/2006/relationships/image" Target="../media/image24.png"/><Relationship Id="rId4" Type="http://schemas.openxmlformats.org/officeDocument/2006/relationships/image" Target="../media/image20.png"/><Relationship Id="rId9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13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4" descr="diagra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srgbClr val="000000"/>
              </a:solidFill>
            </a:endParaRPr>
          </a:p>
        </p:txBody>
      </p:sp>
      <p:grpSp>
        <p:nvGrpSpPr>
          <p:cNvPr id="24" name="Группа 23"/>
          <p:cNvGrpSpPr/>
          <p:nvPr/>
        </p:nvGrpSpPr>
        <p:grpSpPr>
          <a:xfrm>
            <a:off x="307975" y="804828"/>
            <a:ext cx="11423351" cy="1179784"/>
            <a:chOff x="1853191" y="2436790"/>
            <a:chExt cx="10332000" cy="936000"/>
          </a:xfrm>
        </p:grpSpPr>
        <p:sp>
          <p:nvSpPr>
            <p:cNvPr id="25" name="Прямоугольник 24"/>
            <p:cNvSpPr/>
            <p:nvPr/>
          </p:nvSpPr>
          <p:spPr>
            <a:xfrm>
              <a:off x="1853191" y="2436790"/>
              <a:ext cx="10332000" cy="936000"/>
            </a:xfrm>
            <a:prstGeom prst="rect">
              <a:avLst/>
            </a:prstGeom>
            <a:gradFill flip="none" rotWithShape="1">
              <a:gsLst>
                <a:gs pos="0">
                  <a:srgbClr val="00B050"/>
                </a:gs>
                <a:gs pos="70000">
                  <a:srgbClr val="00B050">
                    <a:alpha val="50000"/>
                  </a:srgbClr>
                </a:gs>
                <a:gs pos="100000">
                  <a:srgbClr val="00B050">
                    <a:alpha val="2500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6" name="Заголовок 1"/>
            <p:cNvSpPr txBox="1">
              <a:spLocks/>
            </p:cNvSpPr>
            <p:nvPr/>
          </p:nvSpPr>
          <p:spPr>
            <a:xfrm>
              <a:off x="3303505" y="2454790"/>
              <a:ext cx="8839593" cy="900000"/>
            </a:xfrm>
            <a:prstGeom prst="rect">
              <a:avLst/>
            </a:prstGeom>
          </p:spPr>
          <p:txBody>
            <a:bodyPr wrap="square" lIns="0" tIns="0" rIns="0" bIns="0">
              <a:noAutofit/>
            </a:bodyPr>
            <a:lstStyle>
              <a:lvl1pPr>
                <a:defRPr sz="4000" b="0" i="0">
                  <a:solidFill>
                    <a:schemeClr val="tx1"/>
                  </a:solidFill>
                  <a:latin typeface="Arial"/>
                  <a:ea typeface="+mj-ea"/>
                  <a:cs typeface="Arial"/>
                </a:defRPr>
              </a:lvl1pPr>
            </a:lstStyle>
            <a:p>
              <a:pPr algn="just" defTabSz="511768"/>
              <a:r>
                <a:rPr lang="ru-RU" sz="1800" b="1" dirty="0" smtClean="0">
                  <a:solidFill>
                    <a:prstClr val="white"/>
                  </a:solidFill>
                  <a:latin typeface="Arial Narrow" panose="020B0606020202030204" pitchFamily="34" charset="0"/>
                  <a:cs typeface="Arial" pitchFamily="34" charset="0"/>
                </a:rPr>
                <a:t> </a:t>
              </a:r>
              <a:endParaRPr lang="ru-RU" sz="1800" dirty="0">
                <a:solidFill>
                  <a:prstClr val="white"/>
                </a:solidFill>
                <a:latin typeface="Arial Narrow" panose="020B0606020202030204" pitchFamily="34" charset="0"/>
                <a:cs typeface="Arial" pitchFamily="34" charset="0"/>
              </a:endParaRPr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4161691" y="827517"/>
            <a:ext cx="752309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/>
              <a:t>Августовская </a:t>
            </a:r>
            <a:r>
              <a:rPr lang="ru-RU" sz="2400" b="1" i="1" dirty="0" smtClean="0"/>
              <a:t>конференция </a:t>
            </a:r>
            <a:r>
              <a:rPr lang="ru-RU" sz="2400" b="1" i="1" dirty="0"/>
              <a:t>педагогических и руководящих работников образования </a:t>
            </a:r>
            <a:endParaRPr lang="ru-RU" sz="2400" b="1" i="1" dirty="0" smtClean="0"/>
          </a:p>
          <a:p>
            <a:pPr algn="ctr"/>
            <a:r>
              <a:rPr lang="ru-RU" sz="2400" b="1" i="1" dirty="0" smtClean="0"/>
              <a:t>Угловского </a:t>
            </a:r>
            <a:r>
              <a:rPr lang="ru-RU" sz="2400" b="1" i="1" dirty="0"/>
              <a:t>района</a:t>
            </a:r>
          </a:p>
        </p:txBody>
      </p:sp>
      <p:sp useBgFill="1">
        <p:nvSpPr>
          <p:cNvPr id="3" name="Прямоугольник 2"/>
          <p:cNvSpPr/>
          <p:nvPr/>
        </p:nvSpPr>
        <p:spPr>
          <a:xfrm>
            <a:off x="1019908" y="3341077"/>
            <a:ext cx="1070316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i="1" dirty="0"/>
              <a:t>Тема:  </a:t>
            </a:r>
            <a:r>
              <a:rPr lang="ru-RU" sz="2400" b="1" i="1" dirty="0" smtClean="0"/>
              <a:t>«Достижение </a:t>
            </a:r>
            <a:r>
              <a:rPr lang="ru-RU" sz="2400" b="1" i="1" dirty="0"/>
              <a:t>стратегических целей национального проекта «Образование»: </a:t>
            </a:r>
            <a:endParaRPr lang="ru-RU" sz="2400" b="1" i="1" dirty="0" smtClean="0"/>
          </a:p>
          <a:p>
            <a:pPr algn="just"/>
            <a:r>
              <a:rPr lang="ru-RU" sz="2400" b="1" i="1" dirty="0" smtClean="0"/>
              <a:t>задачи</a:t>
            </a:r>
            <a:r>
              <a:rPr lang="ru-RU" sz="2400" b="1" i="1" dirty="0"/>
              <a:t>, механизмы и направления изменений системы образования  Угловского района Алтайского края</a:t>
            </a:r>
            <a:r>
              <a:rPr lang="ru-RU" sz="2400" b="1" i="1" dirty="0" smtClean="0"/>
              <a:t>»</a:t>
            </a:r>
            <a:endParaRPr lang="ru-RU" sz="2400" b="1" i="1" dirty="0"/>
          </a:p>
        </p:txBody>
      </p:sp>
      <p:sp>
        <p:nvSpPr>
          <p:cNvPr id="4" name="TextBox 3"/>
          <p:cNvSpPr txBox="1"/>
          <p:nvPr/>
        </p:nvSpPr>
        <p:spPr>
          <a:xfrm>
            <a:off x="1655892" y="5780239"/>
            <a:ext cx="96007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i="1" dirty="0" err="1" smtClean="0"/>
              <a:t>с.Угловское</a:t>
            </a:r>
            <a:endParaRPr lang="ru-RU" sz="1400" b="1" i="1" dirty="0" smtClean="0"/>
          </a:p>
          <a:p>
            <a:pPr algn="ctr"/>
            <a:r>
              <a:rPr lang="ru-RU" sz="1400" b="1" i="1" dirty="0" smtClean="0"/>
              <a:t>27 августа 2019 года </a:t>
            </a:r>
            <a:endParaRPr lang="ru-RU" sz="1400" b="1" i="1" dirty="0"/>
          </a:p>
        </p:txBody>
      </p:sp>
      <p:pic>
        <p:nvPicPr>
          <p:cNvPr id="16" name="Рисунок 15" descr="http://school33.tgl.ru/sp/pic/Image/novosti/avgustovskaja_konferencija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4" y="766328"/>
            <a:ext cx="3736487" cy="23402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98094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23"/>
          <p:cNvSpPr/>
          <p:nvPr/>
        </p:nvSpPr>
        <p:spPr>
          <a:xfrm>
            <a:off x="-12073" y="-14472"/>
            <a:ext cx="12192000" cy="1008311"/>
          </a:xfrm>
          <a:prstGeom prst="rect">
            <a:avLst/>
          </a:prstGeom>
          <a:gradFill flip="none" rotWithShape="1">
            <a:gsLst>
              <a:gs pos="0">
                <a:srgbClr val="006CB5">
                  <a:shade val="30000"/>
                  <a:satMod val="115000"/>
                </a:srgbClr>
              </a:gs>
              <a:gs pos="50000">
                <a:srgbClr val="006CB5">
                  <a:shade val="67500"/>
                  <a:satMod val="115000"/>
                </a:srgbClr>
              </a:gs>
              <a:gs pos="100000">
                <a:srgbClr val="006CB5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9" name="Shape 38"/>
          <p:cNvSpPr/>
          <p:nvPr/>
        </p:nvSpPr>
        <p:spPr>
          <a:xfrm rot="6697391" flipH="1">
            <a:off x="4202269" y="1247355"/>
            <a:ext cx="5056177" cy="4278606"/>
          </a:xfrm>
          <a:prstGeom prst="swooshArrow">
            <a:avLst>
              <a:gd name="adj1" fmla="val 21129"/>
              <a:gd name="adj2" fmla="val 46224"/>
            </a:avLst>
          </a:prstGeom>
          <a:solidFill>
            <a:schemeClr val="accent1">
              <a:lumMod val="20000"/>
              <a:lumOff val="80000"/>
              <a:alpha val="25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6" name="Прямоугольник 15"/>
          <p:cNvSpPr/>
          <p:nvPr/>
        </p:nvSpPr>
        <p:spPr>
          <a:xfrm>
            <a:off x="774700" y="5612535"/>
            <a:ext cx="11405227" cy="720000"/>
          </a:xfrm>
          <a:prstGeom prst="rect">
            <a:avLst/>
          </a:prstGeom>
          <a:solidFill>
            <a:schemeClr val="accent1">
              <a:lumMod val="20000"/>
              <a:lumOff val="8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ru-RU" sz="2000" dirty="0">
              <a:solidFill>
                <a:srgbClr val="0068A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548626"/>
            <a:ext cx="11573933" cy="0"/>
          </a:xfrm>
          <a:prstGeom prst="line">
            <a:avLst/>
          </a:prstGeom>
          <a:ln w="12700">
            <a:solidFill>
              <a:srgbClr val="25AA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1480772" y="5972535"/>
            <a:ext cx="10188000" cy="0"/>
          </a:xfrm>
          <a:prstGeom prst="line">
            <a:avLst/>
          </a:prstGeom>
          <a:ln w="12700">
            <a:solidFill>
              <a:srgbClr val="0068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2273927" y="-55303"/>
            <a:ext cx="7620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 Narrow" panose="020B0606020202030204" pitchFamily="34" charset="0"/>
                <a:ea typeface="Roboto Condensed" pitchFamily="2" charset="0"/>
              </a:rPr>
              <a:t>УЧИТЕЛЬ БУДУЩЕГО</a:t>
            </a:r>
            <a:endParaRPr lang="en-US" sz="32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 Narrow" panose="020B0606020202030204" pitchFamily="34" charset="0"/>
              <a:ea typeface="Roboto Condensed" pitchFamily="2" charset="0"/>
            </a:endParaRPr>
          </a:p>
        </p:txBody>
      </p:sp>
      <p:grpSp>
        <p:nvGrpSpPr>
          <p:cNvPr id="10" name="Группа 9"/>
          <p:cNvGrpSpPr>
            <a:grpSpLocks noChangeAspect="1"/>
          </p:cNvGrpSpPr>
          <p:nvPr/>
        </p:nvGrpSpPr>
        <p:grpSpPr>
          <a:xfrm>
            <a:off x="11353032" y="68737"/>
            <a:ext cx="722950" cy="925102"/>
            <a:chOff x="7850502" y="45963"/>
            <a:chExt cx="1125332" cy="1440000"/>
          </a:xfrm>
        </p:grpSpPr>
        <p:sp>
          <p:nvSpPr>
            <p:cNvPr id="11" name="Овал 10"/>
            <p:cNvSpPr/>
            <p:nvPr/>
          </p:nvSpPr>
          <p:spPr>
            <a:xfrm>
              <a:off x="8046073" y="209314"/>
              <a:ext cx="734190" cy="71665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noFill/>
              </a:endParaRP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7969296" y="1194726"/>
              <a:ext cx="897714" cy="15351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pic>
          <p:nvPicPr>
            <p:cNvPr id="13" name="Рисунок 6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0502" y="45963"/>
              <a:ext cx="1125332" cy="1440000"/>
            </a:xfrm>
            <a:prstGeom prst="rect">
              <a:avLst/>
            </a:prstGeom>
            <a:noFill/>
            <a:ln>
              <a:noFill/>
            </a:ln>
            <a:extLst/>
          </p:spPr>
        </p:pic>
      </p:grpSp>
      <p:sp>
        <p:nvSpPr>
          <p:cNvPr id="17" name="Прямоугольник 16"/>
          <p:cNvSpPr/>
          <p:nvPr/>
        </p:nvSpPr>
        <p:spPr>
          <a:xfrm>
            <a:off x="58472" y="5659424"/>
            <a:ext cx="11137528" cy="400110"/>
          </a:xfrm>
          <a:custGeom>
            <a:avLst/>
            <a:gdLst>
              <a:gd name="connsiteX0" fmla="*/ 0 w 11079053"/>
              <a:gd name="connsiteY0" fmla="*/ 0 h 1119794"/>
              <a:gd name="connsiteX1" fmla="*/ 11079053 w 11079053"/>
              <a:gd name="connsiteY1" fmla="*/ 0 h 1119794"/>
              <a:gd name="connsiteX2" fmla="*/ 11079053 w 11079053"/>
              <a:gd name="connsiteY2" fmla="*/ 1119794 h 1119794"/>
              <a:gd name="connsiteX3" fmla="*/ 0 w 11079053"/>
              <a:gd name="connsiteY3" fmla="*/ 1119794 h 1119794"/>
              <a:gd name="connsiteX4" fmla="*/ 0 w 11079053"/>
              <a:gd name="connsiteY4" fmla="*/ 0 h 1119794"/>
              <a:gd name="connsiteX0" fmla="*/ 0 w 11079053"/>
              <a:gd name="connsiteY0" fmla="*/ 0 h 1119794"/>
              <a:gd name="connsiteX1" fmla="*/ 11079053 w 11079053"/>
              <a:gd name="connsiteY1" fmla="*/ 0 h 1119794"/>
              <a:gd name="connsiteX2" fmla="*/ 10127075 w 11079053"/>
              <a:gd name="connsiteY2" fmla="*/ 1119794 h 1119794"/>
              <a:gd name="connsiteX3" fmla="*/ 0 w 11079053"/>
              <a:gd name="connsiteY3" fmla="*/ 1119794 h 1119794"/>
              <a:gd name="connsiteX4" fmla="*/ 0 w 11079053"/>
              <a:gd name="connsiteY4" fmla="*/ 0 h 1119794"/>
              <a:gd name="connsiteX0" fmla="*/ 0 w 10953793"/>
              <a:gd name="connsiteY0" fmla="*/ 12526 h 1132320"/>
              <a:gd name="connsiteX1" fmla="*/ 10953793 w 10953793"/>
              <a:gd name="connsiteY1" fmla="*/ 0 h 1132320"/>
              <a:gd name="connsiteX2" fmla="*/ 10127075 w 10953793"/>
              <a:gd name="connsiteY2" fmla="*/ 1132320 h 1132320"/>
              <a:gd name="connsiteX3" fmla="*/ 0 w 10953793"/>
              <a:gd name="connsiteY3" fmla="*/ 1132320 h 1132320"/>
              <a:gd name="connsiteX4" fmla="*/ 0 w 10953793"/>
              <a:gd name="connsiteY4" fmla="*/ 12526 h 1132320"/>
              <a:gd name="connsiteX0" fmla="*/ 0 w 10953793"/>
              <a:gd name="connsiteY0" fmla="*/ 12526 h 1132320"/>
              <a:gd name="connsiteX1" fmla="*/ 10953793 w 10953793"/>
              <a:gd name="connsiteY1" fmla="*/ 0 h 1132320"/>
              <a:gd name="connsiteX2" fmla="*/ 10127075 w 10953793"/>
              <a:gd name="connsiteY2" fmla="*/ 1132320 h 1132320"/>
              <a:gd name="connsiteX3" fmla="*/ 0 w 10953793"/>
              <a:gd name="connsiteY3" fmla="*/ 1132320 h 1132320"/>
              <a:gd name="connsiteX4" fmla="*/ 0 w 10953793"/>
              <a:gd name="connsiteY4" fmla="*/ 12526 h 1132320"/>
              <a:gd name="connsiteX0" fmla="*/ 0 w 10953793"/>
              <a:gd name="connsiteY0" fmla="*/ 12526 h 1144846"/>
              <a:gd name="connsiteX1" fmla="*/ 10953793 w 10953793"/>
              <a:gd name="connsiteY1" fmla="*/ 0 h 1144846"/>
              <a:gd name="connsiteX2" fmla="*/ 9676138 w 10953793"/>
              <a:gd name="connsiteY2" fmla="*/ 1144846 h 1144846"/>
              <a:gd name="connsiteX3" fmla="*/ 0 w 10953793"/>
              <a:gd name="connsiteY3" fmla="*/ 1132320 h 1144846"/>
              <a:gd name="connsiteX4" fmla="*/ 0 w 10953793"/>
              <a:gd name="connsiteY4" fmla="*/ 12526 h 1144846"/>
              <a:gd name="connsiteX0" fmla="*/ 0 w 10628116"/>
              <a:gd name="connsiteY0" fmla="*/ 0 h 1132320"/>
              <a:gd name="connsiteX1" fmla="*/ 10628116 w 10628116"/>
              <a:gd name="connsiteY1" fmla="*/ 12526 h 1132320"/>
              <a:gd name="connsiteX2" fmla="*/ 9676138 w 10628116"/>
              <a:gd name="connsiteY2" fmla="*/ 1132320 h 1132320"/>
              <a:gd name="connsiteX3" fmla="*/ 0 w 10628116"/>
              <a:gd name="connsiteY3" fmla="*/ 1119794 h 1132320"/>
              <a:gd name="connsiteX4" fmla="*/ 0 w 10628116"/>
              <a:gd name="connsiteY4" fmla="*/ 0 h 1132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28116" h="1132320">
                <a:moveTo>
                  <a:pt x="0" y="0"/>
                </a:moveTo>
                <a:lnTo>
                  <a:pt x="10628116" y="12526"/>
                </a:lnTo>
                <a:cubicBezTo>
                  <a:pt x="10114549" y="540279"/>
                  <a:pt x="9951711" y="754880"/>
                  <a:pt x="9676138" y="1132320"/>
                </a:cubicBezTo>
                <a:lnTo>
                  <a:pt x="0" y="1119794"/>
                </a:lnTo>
                <a:lnTo>
                  <a:pt x="0" y="0"/>
                </a:lnTo>
                <a:close/>
              </a:path>
            </a:pathLst>
          </a:cu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68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50104" y="5624481"/>
            <a:ext cx="0" cy="756000"/>
          </a:xfrm>
          <a:prstGeom prst="line">
            <a:avLst/>
          </a:prstGeom>
          <a:ln w="101600" cmpd="thinThick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190220" y="1114813"/>
            <a:ext cx="6693180" cy="33624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71463">
              <a:spcAft>
                <a:spcPts val="600"/>
              </a:spcAft>
            </a:pPr>
            <a:r>
              <a:rPr lang="ru-RU" sz="1500" i="1" dirty="0">
                <a:solidFill>
                  <a:srgbClr val="0068A6"/>
                </a:solidFill>
                <a:cs typeface="Times New Roman" pitchFamily="18" charset="0"/>
              </a:rPr>
              <a:t>В системе образования работает  </a:t>
            </a:r>
            <a:r>
              <a:rPr lang="ru-RU" sz="1500" i="1" dirty="0" smtClean="0">
                <a:solidFill>
                  <a:srgbClr val="0068A6"/>
                </a:solidFill>
                <a:cs typeface="Times New Roman" pitchFamily="18" charset="0"/>
              </a:rPr>
              <a:t>210 </a:t>
            </a:r>
            <a:r>
              <a:rPr lang="ru-RU" sz="1500" i="1" dirty="0">
                <a:solidFill>
                  <a:srgbClr val="0068A6"/>
                </a:solidFill>
                <a:cs typeface="Times New Roman" pitchFamily="18" charset="0"/>
              </a:rPr>
              <a:t>педагогических работников, из них в дошкольном образовании – </a:t>
            </a:r>
            <a:r>
              <a:rPr lang="ru-RU" sz="1500" i="1" dirty="0" smtClean="0">
                <a:solidFill>
                  <a:srgbClr val="0068A6"/>
                </a:solidFill>
                <a:cs typeface="Times New Roman" pitchFamily="18" charset="0"/>
              </a:rPr>
              <a:t>42 </a:t>
            </a:r>
            <a:r>
              <a:rPr lang="ru-RU" sz="1500" i="1" dirty="0">
                <a:solidFill>
                  <a:srgbClr val="0068A6"/>
                </a:solidFill>
                <a:cs typeface="Times New Roman" pitchFamily="18" charset="0"/>
              </a:rPr>
              <a:t>чел., </a:t>
            </a:r>
            <a:r>
              <a:rPr lang="ru-RU" sz="1500" i="1" dirty="0" smtClean="0">
                <a:solidFill>
                  <a:srgbClr val="0068A6"/>
                </a:solidFill>
                <a:cs typeface="Times New Roman" pitchFamily="18" charset="0"/>
              </a:rPr>
              <a:t/>
            </a:r>
            <a:br>
              <a:rPr lang="ru-RU" sz="1500" i="1" dirty="0" smtClean="0">
                <a:solidFill>
                  <a:srgbClr val="0068A6"/>
                </a:solidFill>
                <a:cs typeface="Times New Roman" pitchFamily="18" charset="0"/>
              </a:rPr>
            </a:br>
            <a:r>
              <a:rPr lang="ru-RU" sz="1500" i="1" dirty="0" smtClean="0">
                <a:solidFill>
                  <a:srgbClr val="0068A6"/>
                </a:solidFill>
                <a:cs typeface="Times New Roman" pitchFamily="18" charset="0"/>
              </a:rPr>
              <a:t>в </a:t>
            </a:r>
            <a:r>
              <a:rPr lang="ru-RU" sz="1500" i="1" dirty="0">
                <a:solidFill>
                  <a:srgbClr val="0068A6"/>
                </a:solidFill>
                <a:cs typeface="Times New Roman" pitchFamily="18" charset="0"/>
              </a:rPr>
              <a:t>общем – </a:t>
            </a:r>
            <a:r>
              <a:rPr lang="ru-RU" sz="1500" i="1" dirty="0" smtClean="0">
                <a:solidFill>
                  <a:srgbClr val="0068A6"/>
                </a:solidFill>
                <a:cs typeface="Times New Roman" pitchFamily="18" charset="0"/>
              </a:rPr>
              <a:t>216, </a:t>
            </a:r>
            <a:r>
              <a:rPr lang="ru-RU" sz="1500" i="1" dirty="0">
                <a:solidFill>
                  <a:srgbClr val="0068A6"/>
                </a:solidFill>
                <a:cs typeface="Times New Roman" pitchFamily="18" charset="0"/>
              </a:rPr>
              <a:t>дополнительном </a:t>
            </a:r>
            <a:r>
              <a:rPr lang="ru-RU" sz="1500" i="1" dirty="0" smtClean="0">
                <a:solidFill>
                  <a:srgbClr val="0068A6"/>
                </a:solidFill>
                <a:cs typeface="Times New Roman" pitchFamily="18" charset="0"/>
              </a:rPr>
              <a:t>– 6 чел</a:t>
            </a:r>
            <a:r>
              <a:rPr lang="ru-RU" sz="1500" i="1" dirty="0">
                <a:solidFill>
                  <a:srgbClr val="0068A6"/>
                </a:solidFill>
                <a:cs typeface="Times New Roman" pitchFamily="18" charset="0"/>
              </a:rPr>
              <a:t>. </a:t>
            </a:r>
          </a:p>
          <a:p>
            <a:pPr marL="87313">
              <a:spcAft>
                <a:spcPts val="300"/>
              </a:spcAft>
            </a:pPr>
            <a:r>
              <a:rPr lang="ru-RU" sz="1500" b="1" dirty="0" smtClean="0">
                <a:solidFill>
                  <a:srgbClr val="0068A6"/>
                </a:solidFill>
                <a:cs typeface="Times New Roman" pitchFamily="18" charset="0"/>
              </a:rPr>
              <a:t>Учителей </a:t>
            </a:r>
            <a:r>
              <a:rPr lang="ru-RU" sz="1500" b="1" dirty="0">
                <a:solidFill>
                  <a:srgbClr val="0068A6"/>
                </a:solidFill>
                <a:cs typeface="Times New Roman" pitchFamily="18" charset="0"/>
              </a:rPr>
              <a:t>в возрасте до 35 лет – </a:t>
            </a:r>
            <a:r>
              <a:rPr lang="ru-RU" sz="1500" b="1" dirty="0" smtClean="0">
                <a:solidFill>
                  <a:srgbClr val="0068A6"/>
                </a:solidFill>
                <a:cs typeface="Times New Roman" pitchFamily="18" charset="0"/>
              </a:rPr>
              <a:t>24,3 %.</a:t>
            </a:r>
            <a:r>
              <a:rPr lang="ru-RU" sz="1500" dirty="0" smtClean="0">
                <a:solidFill>
                  <a:srgbClr val="0068A6"/>
                </a:solidFill>
                <a:cs typeface="Times New Roman" pitchFamily="18" charset="0"/>
              </a:rPr>
              <a:t>  </a:t>
            </a:r>
            <a:r>
              <a:rPr lang="ru-RU" sz="1500" dirty="0">
                <a:solidFill>
                  <a:srgbClr val="0068A6"/>
                </a:solidFill>
                <a:cs typeface="Times New Roman" pitchFamily="18" charset="0"/>
              </a:rPr>
              <a:t>Реализуется комплекс мер социальной поддержки молодых </a:t>
            </a:r>
            <a:r>
              <a:rPr lang="ru-RU" sz="1500" dirty="0" smtClean="0">
                <a:solidFill>
                  <a:srgbClr val="0068A6"/>
                </a:solidFill>
                <a:cs typeface="Times New Roman" pitchFamily="18" charset="0"/>
              </a:rPr>
              <a:t>учителей.</a:t>
            </a:r>
            <a:endParaRPr lang="ru-RU" sz="1500" dirty="0">
              <a:solidFill>
                <a:srgbClr val="0068A6"/>
              </a:solidFill>
              <a:cs typeface="Times New Roman" pitchFamily="18" charset="0"/>
            </a:endParaRPr>
          </a:p>
          <a:p>
            <a:pPr marL="87313">
              <a:spcAft>
                <a:spcPts val="300"/>
              </a:spcAft>
            </a:pPr>
            <a:r>
              <a:rPr lang="ru-RU" sz="1500" b="1" dirty="0" smtClean="0">
                <a:solidFill>
                  <a:srgbClr val="0068A6"/>
                </a:solidFill>
                <a:cs typeface="Times New Roman" pitchFamily="18" charset="0"/>
              </a:rPr>
              <a:t>Сформирована </a:t>
            </a:r>
            <a:r>
              <a:rPr lang="ru-RU" sz="1500" b="1" dirty="0">
                <a:solidFill>
                  <a:srgbClr val="0068A6"/>
                </a:solidFill>
                <a:cs typeface="Times New Roman" pitchFamily="18" charset="0"/>
              </a:rPr>
              <a:t>система повышения профессионального уровня </a:t>
            </a:r>
            <a:r>
              <a:rPr lang="ru-RU" sz="1500" dirty="0">
                <a:solidFill>
                  <a:srgbClr val="0068A6"/>
                </a:solidFill>
                <a:cs typeface="Times New Roman" pitchFamily="18" charset="0"/>
              </a:rPr>
              <a:t>педагогических работников:</a:t>
            </a:r>
          </a:p>
          <a:p>
            <a:pPr marL="533400" indent="-174625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500" dirty="0" smtClean="0">
                <a:solidFill>
                  <a:srgbClr val="0068A6"/>
                </a:solidFill>
                <a:cs typeface="Times New Roman" pitchFamily="18" charset="0"/>
              </a:rPr>
              <a:t>100% </a:t>
            </a:r>
            <a:r>
              <a:rPr lang="ru-RU" sz="1500" dirty="0">
                <a:solidFill>
                  <a:srgbClr val="0068A6"/>
                </a:solidFill>
                <a:cs typeface="Times New Roman" pitchFamily="18" charset="0"/>
              </a:rPr>
              <a:t>педагогических и руководящих работников общеобразовательных организаций своевременно проходят курсы повышения квалификации и (или) профессиональную переподготовку;</a:t>
            </a:r>
          </a:p>
          <a:p>
            <a:pPr marL="533400" indent="-174625"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ru-RU" sz="1500" dirty="0">
                <a:solidFill>
                  <a:srgbClr val="0068A6"/>
                </a:solidFill>
                <a:cs typeface="Times New Roman" pitchFamily="18" charset="0"/>
              </a:rPr>
              <a:t>ежегодно проводится </a:t>
            </a:r>
            <a:r>
              <a:rPr lang="ru-RU" sz="1500" dirty="0" smtClean="0">
                <a:solidFill>
                  <a:srgbClr val="0068A6"/>
                </a:solidFill>
                <a:cs typeface="Times New Roman" pitchFamily="18" charset="0"/>
              </a:rPr>
              <a:t>3 конкурса </a:t>
            </a:r>
            <a:r>
              <a:rPr lang="ru-RU" sz="1500" dirty="0">
                <a:solidFill>
                  <a:srgbClr val="0068A6"/>
                </a:solidFill>
                <a:cs typeface="Times New Roman" pitchFamily="18" charset="0"/>
              </a:rPr>
              <a:t>профессионального </a:t>
            </a:r>
            <a:r>
              <a:rPr lang="ru-RU" sz="1500" dirty="0" smtClean="0">
                <a:solidFill>
                  <a:srgbClr val="0068A6"/>
                </a:solidFill>
                <a:cs typeface="Times New Roman" pitchFamily="18" charset="0"/>
              </a:rPr>
              <a:t>мастерства.</a:t>
            </a:r>
            <a:endParaRPr lang="ru-RU" sz="1500" dirty="0">
              <a:solidFill>
                <a:srgbClr val="0068A6"/>
              </a:solidFill>
              <a:cs typeface="Times New Roman" pitchFamily="18" charset="0"/>
            </a:endParaRPr>
          </a:p>
          <a:p>
            <a:pPr marL="87313"/>
            <a:r>
              <a:rPr lang="ru-RU" sz="1500" b="1" dirty="0" smtClean="0">
                <a:solidFill>
                  <a:srgbClr val="0068A6"/>
                </a:solidFill>
                <a:cs typeface="Times New Roman" pitchFamily="18" charset="0"/>
              </a:rPr>
              <a:t> </a:t>
            </a:r>
            <a:endParaRPr lang="ru-RU" sz="1500" dirty="0">
              <a:solidFill>
                <a:srgbClr val="0068A6"/>
              </a:solidFill>
              <a:cs typeface="Times New Roman" pitchFamily="18" charset="0"/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339" y="1890968"/>
            <a:ext cx="314971" cy="31497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648860" flipV="1">
            <a:off x="5774" y="2412020"/>
            <a:ext cx="356241" cy="279701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1585511" y="581683"/>
            <a:ext cx="31513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БАЗОВОЕ СОСТОЯНИЕ</a:t>
            </a:r>
            <a:endParaRPr lang="ru-RU" sz="20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162110" y="581683"/>
            <a:ext cx="37489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ОЖИДАЕМЫЕ РЕЗУЛЬТАТЫ</a:t>
            </a:r>
            <a:endParaRPr lang="ru-RU" sz="20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111310" y="2399097"/>
            <a:ext cx="4603197" cy="18808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>
                <a:solidFill>
                  <a:srgbClr val="0068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Внедрена национальная система профессионального роста педагогических работников</a:t>
            </a: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1001612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Заголовок 1"/>
          <p:cNvSpPr txBox="1">
            <a:spLocks/>
          </p:cNvSpPr>
          <p:nvPr/>
        </p:nvSpPr>
        <p:spPr bwMode="auto">
          <a:xfrm>
            <a:off x="642085" y="641987"/>
            <a:ext cx="10825437" cy="694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800" b="1" spc="-40" dirty="0">
                <a:solidFill>
                  <a:srgbClr val="376092"/>
                </a:solidFill>
              </a:rPr>
              <a:t>ОЖИДАЕМЫЕ РЕЗУЛЬТАТЫ </a:t>
            </a:r>
            <a:endParaRPr lang="ru-RU" altLang="ru-RU" sz="2800" b="1" spc="-40" dirty="0" smtClean="0">
              <a:solidFill>
                <a:srgbClr val="376092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800" b="1" spc="-40" dirty="0" smtClean="0">
                <a:solidFill>
                  <a:srgbClr val="376092"/>
                </a:solidFill>
              </a:rPr>
              <a:t>НАЦИОНАЛЬНОГО </a:t>
            </a:r>
            <a:r>
              <a:rPr lang="ru-RU" altLang="ru-RU" sz="2800" b="1" spc="-40" dirty="0">
                <a:solidFill>
                  <a:srgbClr val="376092"/>
                </a:solidFill>
              </a:rPr>
              <a:t>ПРОЕКТА «ОБРАЗОВАНИЕ</a:t>
            </a:r>
            <a:r>
              <a:rPr lang="ru-RU" altLang="ru-RU" sz="2800" b="1" spc="-40" dirty="0" smtClean="0">
                <a:solidFill>
                  <a:srgbClr val="376092"/>
                </a:solidFill>
              </a:rPr>
              <a:t>»</a:t>
            </a:r>
            <a:endParaRPr lang="ru-RU" altLang="ru-RU" sz="2800" b="1" spc="-40" dirty="0">
              <a:solidFill>
                <a:srgbClr val="376092"/>
              </a:solidFill>
            </a:endParaRPr>
          </a:p>
        </p:txBody>
      </p:sp>
      <p:grpSp>
        <p:nvGrpSpPr>
          <p:cNvPr id="7" name="Группа 6"/>
          <p:cNvGrpSpPr>
            <a:grpSpLocks noChangeAspect="1"/>
          </p:cNvGrpSpPr>
          <p:nvPr/>
        </p:nvGrpSpPr>
        <p:grpSpPr>
          <a:xfrm>
            <a:off x="10620586" y="130876"/>
            <a:ext cx="1119130" cy="1432066"/>
            <a:chOff x="7947747" y="1077424"/>
            <a:chExt cx="984667" cy="1260000"/>
          </a:xfrm>
        </p:grpSpPr>
        <p:sp>
          <p:nvSpPr>
            <p:cNvPr id="8" name="Овал 7"/>
            <p:cNvSpPr/>
            <p:nvPr/>
          </p:nvSpPr>
          <p:spPr>
            <a:xfrm>
              <a:off x="8118872" y="1220356"/>
              <a:ext cx="642417" cy="62707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noFill/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8082172" y="2078782"/>
              <a:ext cx="720000" cy="13432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pic>
          <p:nvPicPr>
            <p:cNvPr id="11" name="Рисунок 6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47747" y="1077424"/>
              <a:ext cx="984667" cy="1260000"/>
            </a:xfrm>
            <a:prstGeom prst="rect">
              <a:avLst/>
            </a:prstGeom>
            <a:noFill/>
            <a:ln>
              <a:noFill/>
            </a:ln>
            <a:extLst/>
          </p:spPr>
        </p:pic>
      </p:grpSp>
      <p:sp>
        <p:nvSpPr>
          <p:cNvPr id="12" name="Прямоугольник 11"/>
          <p:cNvSpPr/>
          <p:nvPr/>
        </p:nvSpPr>
        <p:spPr>
          <a:xfrm>
            <a:off x="642085" y="1336342"/>
            <a:ext cx="9720000" cy="144000"/>
          </a:xfrm>
          <a:prstGeom prst="rect">
            <a:avLst/>
          </a:prstGeom>
          <a:solidFill>
            <a:srgbClr val="25AA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879" y="1627187"/>
            <a:ext cx="3423362" cy="2157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1900" y="1741487"/>
            <a:ext cx="3035300" cy="62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4409" y="3366292"/>
            <a:ext cx="2777691" cy="418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8701" y="1715689"/>
            <a:ext cx="3492500" cy="2068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750" y="2959495"/>
            <a:ext cx="2946402" cy="61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1613" y="1741488"/>
            <a:ext cx="2810076" cy="1833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156" y="4267199"/>
            <a:ext cx="3760788" cy="154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5204" y="4267199"/>
            <a:ext cx="4091994" cy="154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632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Заголовок 1"/>
          <p:cNvSpPr txBox="1">
            <a:spLocks/>
          </p:cNvSpPr>
          <p:nvPr/>
        </p:nvSpPr>
        <p:spPr bwMode="auto">
          <a:xfrm>
            <a:off x="642085" y="641987"/>
            <a:ext cx="10825437" cy="694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800" b="1" spc="-40" dirty="0" smtClean="0">
                <a:solidFill>
                  <a:srgbClr val="376092"/>
                </a:solidFill>
              </a:rPr>
              <a:t>ОСНОВНЫЕ ПОКАЗАТЕЛИ РАЗВИТИЯ СИСТЕМЫ ОБРАЗОВАНИЯ УГЛОВСКОГО РАЙОНА ДО 2024 ГОДА</a:t>
            </a:r>
            <a:endParaRPr lang="ru-RU" altLang="ru-RU" sz="2800" b="1" spc="-40" dirty="0">
              <a:solidFill>
                <a:srgbClr val="376092"/>
              </a:solidFill>
            </a:endParaRPr>
          </a:p>
        </p:txBody>
      </p:sp>
      <p:grpSp>
        <p:nvGrpSpPr>
          <p:cNvPr id="7" name="Группа 6"/>
          <p:cNvGrpSpPr>
            <a:grpSpLocks noChangeAspect="1"/>
          </p:cNvGrpSpPr>
          <p:nvPr/>
        </p:nvGrpSpPr>
        <p:grpSpPr>
          <a:xfrm>
            <a:off x="10554345" y="130875"/>
            <a:ext cx="1185371" cy="1516829"/>
            <a:chOff x="7947747" y="1077424"/>
            <a:chExt cx="984667" cy="1260000"/>
          </a:xfrm>
        </p:grpSpPr>
        <p:sp>
          <p:nvSpPr>
            <p:cNvPr id="8" name="Овал 7"/>
            <p:cNvSpPr/>
            <p:nvPr/>
          </p:nvSpPr>
          <p:spPr>
            <a:xfrm>
              <a:off x="8118872" y="1220356"/>
              <a:ext cx="642417" cy="62707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noFill/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8082172" y="2078782"/>
              <a:ext cx="720000" cy="13432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pic>
          <p:nvPicPr>
            <p:cNvPr id="11" name="Рисунок 6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47747" y="1077424"/>
              <a:ext cx="984667" cy="1260000"/>
            </a:xfrm>
            <a:prstGeom prst="rect">
              <a:avLst/>
            </a:prstGeom>
            <a:noFill/>
            <a:ln>
              <a:noFill/>
            </a:ln>
            <a:extLst/>
          </p:spPr>
        </p:pic>
      </p:grpSp>
      <p:sp>
        <p:nvSpPr>
          <p:cNvPr id="12" name="Прямоугольник 11"/>
          <p:cNvSpPr/>
          <p:nvPr/>
        </p:nvSpPr>
        <p:spPr>
          <a:xfrm>
            <a:off x="642085" y="1336342"/>
            <a:ext cx="9720000" cy="144000"/>
          </a:xfrm>
          <a:prstGeom prst="rect">
            <a:avLst/>
          </a:prstGeom>
          <a:solidFill>
            <a:srgbClr val="25AA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олилиния 8"/>
          <p:cNvSpPr/>
          <p:nvPr/>
        </p:nvSpPr>
        <p:spPr>
          <a:xfrm>
            <a:off x="3120914" y="1510715"/>
            <a:ext cx="2114962" cy="1578774"/>
          </a:xfrm>
          <a:custGeom>
            <a:avLst/>
            <a:gdLst>
              <a:gd name="connsiteX0" fmla="*/ 126302 w 2114962"/>
              <a:gd name="connsiteY0" fmla="*/ 0 h 1578774"/>
              <a:gd name="connsiteX1" fmla="*/ 1988660 w 2114962"/>
              <a:gd name="connsiteY1" fmla="*/ 0 h 1578774"/>
              <a:gd name="connsiteX2" fmla="*/ 2114962 w 2114962"/>
              <a:gd name="connsiteY2" fmla="*/ 126302 h 1578774"/>
              <a:gd name="connsiteX3" fmla="*/ 2114962 w 2114962"/>
              <a:gd name="connsiteY3" fmla="*/ 1578774 h 1578774"/>
              <a:gd name="connsiteX4" fmla="*/ 2114962 w 2114962"/>
              <a:gd name="connsiteY4" fmla="*/ 1578774 h 1578774"/>
              <a:gd name="connsiteX5" fmla="*/ 0 w 2114962"/>
              <a:gd name="connsiteY5" fmla="*/ 1578774 h 1578774"/>
              <a:gd name="connsiteX6" fmla="*/ 0 w 2114962"/>
              <a:gd name="connsiteY6" fmla="*/ 1578774 h 1578774"/>
              <a:gd name="connsiteX7" fmla="*/ 0 w 2114962"/>
              <a:gd name="connsiteY7" fmla="*/ 126302 h 1578774"/>
              <a:gd name="connsiteX8" fmla="*/ 126302 w 2114962"/>
              <a:gd name="connsiteY8" fmla="*/ 0 h 1578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14962" h="1578774">
                <a:moveTo>
                  <a:pt x="126302" y="0"/>
                </a:moveTo>
                <a:lnTo>
                  <a:pt x="1988660" y="0"/>
                </a:lnTo>
                <a:cubicBezTo>
                  <a:pt x="2058415" y="0"/>
                  <a:pt x="2114962" y="56547"/>
                  <a:pt x="2114962" y="126302"/>
                </a:cubicBezTo>
                <a:lnTo>
                  <a:pt x="2114962" y="1578774"/>
                </a:lnTo>
                <a:lnTo>
                  <a:pt x="2114962" y="1578774"/>
                </a:lnTo>
                <a:lnTo>
                  <a:pt x="0" y="1578774"/>
                </a:lnTo>
                <a:lnTo>
                  <a:pt x="0" y="1578774"/>
                </a:lnTo>
                <a:lnTo>
                  <a:pt x="0" y="126302"/>
                </a:lnTo>
                <a:cubicBezTo>
                  <a:pt x="0" y="56547"/>
                  <a:pt x="56547" y="0"/>
                  <a:pt x="126302" y="0"/>
                </a:cubicBezTo>
                <a:close/>
              </a:path>
            </a:pathLst>
          </a:custGeom>
        </p:spPr>
        <p:style>
          <a:lnRef idx="2">
            <a:schemeClr val="accent5">
              <a:hueOff val="-1419125"/>
              <a:satOff val="5687"/>
              <a:lumOff val="1233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4773" tIns="90333" rIns="54773" bIns="17780" numCol="1" spcCol="1270" anchor="t" anchorCtr="0">
            <a:noAutofit/>
          </a:bodyPr>
          <a:lstStyle/>
          <a:p>
            <a:pPr marL="0" lvl="1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83 %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спортивных залов</a:t>
            </a:r>
          </a:p>
          <a:p>
            <a:pPr marL="0" lvl="1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3 школы</a:t>
            </a:r>
          </a:p>
          <a:p>
            <a:pPr marL="0" lvl="1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 детский сад</a:t>
            </a:r>
            <a:endParaRPr lang="ru-RU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олилиния 12"/>
          <p:cNvSpPr/>
          <p:nvPr/>
        </p:nvSpPr>
        <p:spPr>
          <a:xfrm>
            <a:off x="3120914" y="3097795"/>
            <a:ext cx="2114962" cy="678873"/>
          </a:xfrm>
          <a:custGeom>
            <a:avLst/>
            <a:gdLst>
              <a:gd name="connsiteX0" fmla="*/ 0 w 2114962"/>
              <a:gd name="connsiteY0" fmla="*/ 0 h 678873"/>
              <a:gd name="connsiteX1" fmla="*/ 2114962 w 2114962"/>
              <a:gd name="connsiteY1" fmla="*/ 0 h 678873"/>
              <a:gd name="connsiteX2" fmla="*/ 2114962 w 2114962"/>
              <a:gd name="connsiteY2" fmla="*/ 678873 h 678873"/>
              <a:gd name="connsiteX3" fmla="*/ 0 w 2114962"/>
              <a:gd name="connsiteY3" fmla="*/ 678873 h 678873"/>
              <a:gd name="connsiteX4" fmla="*/ 0 w 2114962"/>
              <a:gd name="connsiteY4" fmla="*/ 0 h 678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4962" h="678873">
                <a:moveTo>
                  <a:pt x="0" y="0"/>
                </a:moveTo>
                <a:lnTo>
                  <a:pt x="2114962" y="0"/>
                </a:lnTo>
                <a:lnTo>
                  <a:pt x="2114962" y="678873"/>
                </a:lnTo>
                <a:lnTo>
                  <a:pt x="0" y="678873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5">
              <a:hueOff val="-1419125"/>
              <a:satOff val="5687"/>
              <a:lumOff val="1233"/>
              <a:alphaOff val="0"/>
            </a:schemeClr>
          </a:lnRef>
          <a:fillRef idx="1">
            <a:schemeClr val="accent5">
              <a:hueOff val="-1419125"/>
              <a:satOff val="5687"/>
              <a:lumOff val="1233"/>
              <a:alphaOff val="0"/>
            </a:schemeClr>
          </a:fillRef>
          <a:effectRef idx="0">
            <a:schemeClr val="accent5">
              <a:hueOff val="-1419125"/>
              <a:satOff val="5687"/>
              <a:lumOff val="1233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9530" tIns="0" rIns="642062" bIns="0" numCol="1" spcCol="1270" anchor="ctr" anchorCtr="0">
            <a:noAutofit/>
          </a:bodyPr>
          <a:lstStyle/>
          <a:p>
            <a:pPr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b="1" dirty="0">
                <a:solidFill>
                  <a:srgbClr val="3760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Капитально отремонтировано</a:t>
            </a:r>
          </a:p>
        </p:txBody>
      </p:sp>
      <p:sp>
        <p:nvSpPr>
          <p:cNvPr id="14" name="Овал 13"/>
          <p:cNvSpPr/>
          <p:nvPr/>
        </p:nvSpPr>
        <p:spPr>
          <a:xfrm>
            <a:off x="4670153" y="3197323"/>
            <a:ext cx="740236" cy="740236"/>
          </a:xfrm>
          <a:prstGeom prst="ellipse">
            <a:avLst/>
          </a:prstGeom>
        </p:spPr>
        <p:style>
          <a:lnRef idx="2"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5">
              <a:tint val="40000"/>
              <a:alpha val="90000"/>
              <a:hueOff val="-1534355"/>
              <a:satOff val="6893"/>
              <a:lumOff val="474"/>
              <a:alphaOff val="0"/>
            </a:schemeClr>
          </a:fillRef>
          <a:effectRef idx="0">
            <a:schemeClr val="accent5">
              <a:tint val="40000"/>
              <a:alpha val="90000"/>
              <a:hueOff val="-1534355"/>
              <a:satOff val="6893"/>
              <a:lumOff val="474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5" name="Полилиния 14"/>
          <p:cNvSpPr/>
          <p:nvPr/>
        </p:nvSpPr>
        <p:spPr>
          <a:xfrm>
            <a:off x="5593779" y="1510715"/>
            <a:ext cx="2114962" cy="1578774"/>
          </a:xfrm>
          <a:custGeom>
            <a:avLst/>
            <a:gdLst>
              <a:gd name="connsiteX0" fmla="*/ 126302 w 2114962"/>
              <a:gd name="connsiteY0" fmla="*/ 0 h 1578774"/>
              <a:gd name="connsiteX1" fmla="*/ 1988660 w 2114962"/>
              <a:gd name="connsiteY1" fmla="*/ 0 h 1578774"/>
              <a:gd name="connsiteX2" fmla="*/ 2114962 w 2114962"/>
              <a:gd name="connsiteY2" fmla="*/ 126302 h 1578774"/>
              <a:gd name="connsiteX3" fmla="*/ 2114962 w 2114962"/>
              <a:gd name="connsiteY3" fmla="*/ 1578774 h 1578774"/>
              <a:gd name="connsiteX4" fmla="*/ 2114962 w 2114962"/>
              <a:gd name="connsiteY4" fmla="*/ 1578774 h 1578774"/>
              <a:gd name="connsiteX5" fmla="*/ 0 w 2114962"/>
              <a:gd name="connsiteY5" fmla="*/ 1578774 h 1578774"/>
              <a:gd name="connsiteX6" fmla="*/ 0 w 2114962"/>
              <a:gd name="connsiteY6" fmla="*/ 1578774 h 1578774"/>
              <a:gd name="connsiteX7" fmla="*/ 0 w 2114962"/>
              <a:gd name="connsiteY7" fmla="*/ 126302 h 1578774"/>
              <a:gd name="connsiteX8" fmla="*/ 126302 w 2114962"/>
              <a:gd name="connsiteY8" fmla="*/ 0 h 1578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14962" h="1578774">
                <a:moveTo>
                  <a:pt x="126302" y="0"/>
                </a:moveTo>
                <a:lnTo>
                  <a:pt x="1988660" y="0"/>
                </a:lnTo>
                <a:cubicBezTo>
                  <a:pt x="2058415" y="0"/>
                  <a:pt x="2114962" y="56547"/>
                  <a:pt x="2114962" y="126302"/>
                </a:cubicBezTo>
                <a:lnTo>
                  <a:pt x="2114962" y="1578774"/>
                </a:lnTo>
                <a:lnTo>
                  <a:pt x="2114962" y="1578774"/>
                </a:lnTo>
                <a:lnTo>
                  <a:pt x="0" y="1578774"/>
                </a:lnTo>
                <a:lnTo>
                  <a:pt x="0" y="1578774"/>
                </a:lnTo>
                <a:lnTo>
                  <a:pt x="0" y="126302"/>
                </a:lnTo>
                <a:cubicBezTo>
                  <a:pt x="0" y="56547"/>
                  <a:pt x="56547" y="0"/>
                  <a:pt x="126302" y="0"/>
                </a:cubicBezTo>
                <a:close/>
              </a:path>
            </a:pathLst>
          </a:custGeom>
        </p:spPr>
        <p:style>
          <a:lnRef idx="2">
            <a:schemeClr val="accent5">
              <a:hueOff val="-2838251"/>
              <a:satOff val="11375"/>
              <a:lumOff val="2465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4773" tIns="90333" rIns="54773" bIns="17780" numCol="1" spcCol="1270" anchor="t" anchorCtr="0">
            <a:noAutofit/>
          </a:bodyPr>
          <a:lstStyle/>
          <a:p>
            <a:pPr marL="0" lvl="1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100%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школьных столовых</a:t>
            </a:r>
          </a:p>
        </p:txBody>
      </p:sp>
      <p:sp>
        <p:nvSpPr>
          <p:cNvPr id="16" name="Полилиния 15"/>
          <p:cNvSpPr/>
          <p:nvPr/>
        </p:nvSpPr>
        <p:spPr>
          <a:xfrm>
            <a:off x="5593779" y="3089490"/>
            <a:ext cx="2114962" cy="678873"/>
          </a:xfrm>
          <a:custGeom>
            <a:avLst/>
            <a:gdLst>
              <a:gd name="connsiteX0" fmla="*/ 0 w 2114962"/>
              <a:gd name="connsiteY0" fmla="*/ 0 h 678873"/>
              <a:gd name="connsiteX1" fmla="*/ 2114962 w 2114962"/>
              <a:gd name="connsiteY1" fmla="*/ 0 h 678873"/>
              <a:gd name="connsiteX2" fmla="*/ 2114962 w 2114962"/>
              <a:gd name="connsiteY2" fmla="*/ 678873 h 678873"/>
              <a:gd name="connsiteX3" fmla="*/ 0 w 2114962"/>
              <a:gd name="connsiteY3" fmla="*/ 678873 h 678873"/>
              <a:gd name="connsiteX4" fmla="*/ 0 w 2114962"/>
              <a:gd name="connsiteY4" fmla="*/ 0 h 678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4962" h="678873">
                <a:moveTo>
                  <a:pt x="0" y="0"/>
                </a:moveTo>
                <a:lnTo>
                  <a:pt x="2114962" y="0"/>
                </a:lnTo>
                <a:lnTo>
                  <a:pt x="2114962" y="678873"/>
                </a:lnTo>
                <a:lnTo>
                  <a:pt x="0" y="678873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5">
              <a:hueOff val="-2838251"/>
              <a:satOff val="11375"/>
              <a:lumOff val="2465"/>
              <a:alphaOff val="0"/>
            </a:schemeClr>
          </a:lnRef>
          <a:fillRef idx="1">
            <a:schemeClr val="accent5">
              <a:hueOff val="-2838251"/>
              <a:satOff val="11375"/>
              <a:lumOff val="2465"/>
              <a:alphaOff val="0"/>
            </a:schemeClr>
          </a:fillRef>
          <a:effectRef idx="0">
            <a:schemeClr val="accent5">
              <a:hueOff val="-2838251"/>
              <a:satOff val="11375"/>
              <a:lumOff val="2465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9530" tIns="0" rIns="642062" bIns="0" numCol="1" spcCol="1270" anchor="ctr" anchorCtr="0">
            <a:noAutofit/>
          </a:bodyPr>
          <a:lstStyle/>
          <a:p>
            <a:pPr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b="1" dirty="0">
                <a:solidFill>
                  <a:srgbClr val="3760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Модернизировано</a:t>
            </a:r>
          </a:p>
        </p:txBody>
      </p:sp>
      <p:sp>
        <p:nvSpPr>
          <p:cNvPr id="17" name="Овал 16"/>
          <p:cNvSpPr/>
          <p:nvPr/>
        </p:nvSpPr>
        <p:spPr>
          <a:xfrm>
            <a:off x="7143018" y="3197323"/>
            <a:ext cx="740236" cy="740236"/>
          </a:xfrm>
          <a:prstGeom prst="ellipse">
            <a:avLst/>
          </a:prstGeom>
        </p:spPr>
        <p:style>
          <a:lnRef idx="2"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5">
              <a:tint val="40000"/>
              <a:alpha val="90000"/>
              <a:hueOff val="-3068709"/>
              <a:satOff val="13787"/>
              <a:lumOff val="948"/>
              <a:alphaOff val="0"/>
            </a:schemeClr>
          </a:fillRef>
          <a:effectRef idx="0">
            <a:schemeClr val="accent5">
              <a:tint val="40000"/>
              <a:alpha val="90000"/>
              <a:hueOff val="-3068709"/>
              <a:satOff val="13787"/>
              <a:lumOff val="948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8" name="Полилиния 17"/>
          <p:cNvSpPr/>
          <p:nvPr/>
        </p:nvSpPr>
        <p:spPr>
          <a:xfrm>
            <a:off x="8066644" y="1510715"/>
            <a:ext cx="2114962" cy="1578774"/>
          </a:xfrm>
          <a:custGeom>
            <a:avLst/>
            <a:gdLst>
              <a:gd name="connsiteX0" fmla="*/ 126302 w 2114962"/>
              <a:gd name="connsiteY0" fmla="*/ 0 h 1578774"/>
              <a:gd name="connsiteX1" fmla="*/ 1988660 w 2114962"/>
              <a:gd name="connsiteY1" fmla="*/ 0 h 1578774"/>
              <a:gd name="connsiteX2" fmla="*/ 2114962 w 2114962"/>
              <a:gd name="connsiteY2" fmla="*/ 126302 h 1578774"/>
              <a:gd name="connsiteX3" fmla="*/ 2114962 w 2114962"/>
              <a:gd name="connsiteY3" fmla="*/ 1578774 h 1578774"/>
              <a:gd name="connsiteX4" fmla="*/ 2114962 w 2114962"/>
              <a:gd name="connsiteY4" fmla="*/ 1578774 h 1578774"/>
              <a:gd name="connsiteX5" fmla="*/ 0 w 2114962"/>
              <a:gd name="connsiteY5" fmla="*/ 1578774 h 1578774"/>
              <a:gd name="connsiteX6" fmla="*/ 0 w 2114962"/>
              <a:gd name="connsiteY6" fmla="*/ 1578774 h 1578774"/>
              <a:gd name="connsiteX7" fmla="*/ 0 w 2114962"/>
              <a:gd name="connsiteY7" fmla="*/ 126302 h 1578774"/>
              <a:gd name="connsiteX8" fmla="*/ 126302 w 2114962"/>
              <a:gd name="connsiteY8" fmla="*/ 0 h 1578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14962" h="1578774">
                <a:moveTo>
                  <a:pt x="126302" y="0"/>
                </a:moveTo>
                <a:lnTo>
                  <a:pt x="1988660" y="0"/>
                </a:lnTo>
                <a:cubicBezTo>
                  <a:pt x="2058415" y="0"/>
                  <a:pt x="2114962" y="56547"/>
                  <a:pt x="2114962" y="126302"/>
                </a:cubicBezTo>
                <a:lnTo>
                  <a:pt x="2114962" y="1578774"/>
                </a:lnTo>
                <a:lnTo>
                  <a:pt x="2114962" y="1578774"/>
                </a:lnTo>
                <a:lnTo>
                  <a:pt x="0" y="1578774"/>
                </a:lnTo>
                <a:lnTo>
                  <a:pt x="0" y="1578774"/>
                </a:lnTo>
                <a:lnTo>
                  <a:pt x="0" y="126302"/>
                </a:lnTo>
                <a:cubicBezTo>
                  <a:pt x="0" y="56547"/>
                  <a:pt x="56547" y="0"/>
                  <a:pt x="126302" y="0"/>
                </a:cubicBezTo>
                <a:close/>
              </a:path>
            </a:pathLst>
          </a:custGeom>
        </p:spPr>
        <p:style>
          <a:lnRef idx="2">
            <a:schemeClr val="accent5">
              <a:hueOff val="-4257376"/>
              <a:satOff val="17062"/>
              <a:lumOff val="3698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4773" tIns="90333" rIns="54773" bIns="17780" numCol="1" spcCol="1270" anchor="t" anchorCtr="0">
            <a:noAutofit/>
          </a:bodyPr>
          <a:lstStyle/>
          <a:p>
            <a:pPr marL="0" lvl="1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100% 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автотранспортных средств</a:t>
            </a:r>
          </a:p>
        </p:txBody>
      </p:sp>
      <p:sp>
        <p:nvSpPr>
          <p:cNvPr id="19" name="Полилиния 18"/>
          <p:cNvSpPr/>
          <p:nvPr/>
        </p:nvSpPr>
        <p:spPr>
          <a:xfrm>
            <a:off x="8066644" y="3089490"/>
            <a:ext cx="2114962" cy="678873"/>
          </a:xfrm>
          <a:custGeom>
            <a:avLst/>
            <a:gdLst>
              <a:gd name="connsiteX0" fmla="*/ 0 w 2114962"/>
              <a:gd name="connsiteY0" fmla="*/ 0 h 678873"/>
              <a:gd name="connsiteX1" fmla="*/ 2114962 w 2114962"/>
              <a:gd name="connsiteY1" fmla="*/ 0 h 678873"/>
              <a:gd name="connsiteX2" fmla="*/ 2114962 w 2114962"/>
              <a:gd name="connsiteY2" fmla="*/ 678873 h 678873"/>
              <a:gd name="connsiteX3" fmla="*/ 0 w 2114962"/>
              <a:gd name="connsiteY3" fmla="*/ 678873 h 678873"/>
              <a:gd name="connsiteX4" fmla="*/ 0 w 2114962"/>
              <a:gd name="connsiteY4" fmla="*/ 0 h 678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4962" h="678873">
                <a:moveTo>
                  <a:pt x="0" y="0"/>
                </a:moveTo>
                <a:lnTo>
                  <a:pt x="2114962" y="0"/>
                </a:lnTo>
                <a:lnTo>
                  <a:pt x="2114962" y="678873"/>
                </a:lnTo>
                <a:lnTo>
                  <a:pt x="0" y="678873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5">
              <a:hueOff val="-4257376"/>
              <a:satOff val="17062"/>
              <a:lumOff val="3698"/>
              <a:alphaOff val="0"/>
            </a:schemeClr>
          </a:lnRef>
          <a:fillRef idx="1">
            <a:schemeClr val="accent5">
              <a:hueOff val="-4257376"/>
              <a:satOff val="17062"/>
              <a:lumOff val="3698"/>
              <a:alphaOff val="0"/>
            </a:schemeClr>
          </a:fillRef>
          <a:effectRef idx="0">
            <a:schemeClr val="accent5">
              <a:hueOff val="-4257376"/>
              <a:satOff val="17062"/>
              <a:lumOff val="3698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9530" tIns="0" rIns="642062" bIns="0" numCol="1" spcCol="1270" anchor="ctr" anchorCtr="0">
            <a:noAutofit/>
          </a:bodyPr>
          <a:lstStyle/>
          <a:p>
            <a:pPr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b="1" dirty="0">
                <a:ln>
                  <a:solidFill>
                    <a:srgbClr val="376092"/>
                  </a:solidFill>
                </a:ln>
                <a:solidFill>
                  <a:srgbClr val="3760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Заменено</a:t>
            </a:r>
          </a:p>
        </p:txBody>
      </p:sp>
      <p:sp>
        <p:nvSpPr>
          <p:cNvPr id="20" name="Овал 19"/>
          <p:cNvSpPr/>
          <p:nvPr/>
        </p:nvSpPr>
        <p:spPr>
          <a:xfrm>
            <a:off x="9615883" y="3197323"/>
            <a:ext cx="740236" cy="740236"/>
          </a:xfrm>
          <a:prstGeom prst="ellipse">
            <a:avLst/>
          </a:prstGeom>
        </p:spPr>
        <p:style>
          <a:lnRef idx="2"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5">
              <a:tint val="40000"/>
              <a:alpha val="90000"/>
              <a:hueOff val="-4603064"/>
              <a:satOff val="20680"/>
              <a:lumOff val="1422"/>
              <a:alphaOff val="0"/>
            </a:schemeClr>
          </a:fillRef>
          <a:effectRef idx="0">
            <a:schemeClr val="accent5">
              <a:tint val="40000"/>
              <a:alpha val="90000"/>
              <a:hueOff val="-4603064"/>
              <a:satOff val="20680"/>
              <a:lumOff val="1422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3" name="Овал 22"/>
          <p:cNvSpPr/>
          <p:nvPr/>
        </p:nvSpPr>
        <p:spPr>
          <a:xfrm>
            <a:off x="2197288" y="5990791"/>
            <a:ext cx="740236" cy="740236"/>
          </a:xfrm>
          <a:prstGeom prst="ellipse">
            <a:avLst/>
          </a:prstGeom>
        </p:spPr>
        <p:style>
          <a:lnRef idx="2"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5">
              <a:tint val="40000"/>
              <a:alpha val="90000"/>
              <a:hueOff val="-6137418"/>
              <a:satOff val="27573"/>
              <a:lumOff val="1895"/>
              <a:alphaOff val="0"/>
            </a:schemeClr>
          </a:fillRef>
          <a:effectRef idx="0">
            <a:schemeClr val="accent5">
              <a:tint val="40000"/>
              <a:alpha val="90000"/>
              <a:hueOff val="-6137418"/>
              <a:satOff val="27573"/>
              <a:lumOff val="1895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4" name="Полилиния 23"/>
          <p:cNvSpPr/>
          <p:nvPr/>
        </p:nvSpPr>
        <p:spPr>
          <a:xfrm>
            <a:off x="642085" y="1618549"/>
            <a:ext cx="2114962" cy="1578774"/>
          </a:xfrm>
          <a:custGeom>
            <a:avLst/>
            <a:gdLst>
              <a:gd name="connsiteX0" fmla="*/ 126302 w 2114962"/>
              <a:gd name="connsiteY0" fmla="*/ 0 h 1578774"/>
              <a:gd name="connsiteX1" fmla="*/ 1988660 w 2114962"/>
              <a:gd name="connsiteY1" fmla="*/ 0 h 1578774"/>
              <a:gd name="connsiteX2" fmla="*/ 2114962 w 2114962"/>
              <a:gd name="connsiteY2" fmla="*/ 126302 h 1578774"/>
              <a:gd name="connsiteX3" fmla="*/ 2114962 w 2114962"/>
              <a:gd name="connsiteY3" fmla="*/ 1578774 h 1578774"/>
              <a:gd name="connsiteX4" fmla="*/ 2114962 w 2114962"/>
              <a:gd name="connsiteY4" fmla="*/ 1578774 h 1578774"/>
              <a:gd name="connsiteX5" fmla="*/ 0 w 2114962"/>
              <a:gd name="connsiteY5" fmla="*/ 1578774 h 1578774"/>
              <a:gd name="connsiteX6" fmla="*/ 0 w 2114962"/>
              <a:gd name="connsiteY6" fmla="*/ 1578774 h 1578774"/>
              <a:gd name="connsiteX7" fmla="*/ 0 w 2114962"/>
              <a:gd name="connsiteY7" fmla="*/ 126302 h 1578774"/>
              <a:gd name="connsiteX8" fmla="*/ 126302 w 2114962"/>
              <a:gd name="connsiteY8" fmla="*/ 0 h 1578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14962" h="1578774">
                <a:moveTo>
                  <a:pt x="126302" y="0"/>
                </a:moveTo>
                <a:lnTo>
                  <a:pt x="1988660" y="0"/>
                </a:lnTo>
                <a:cubicBezTo>
                  <a:pt x="2058415" y="0"/>
                  <a:pt x="2114962" y="56547"/>
                  <a:pt x="2114962" y="126302"/>
                </a:cubicBezTo>
                <a:lnTo>
                  <a:pt x="2114962" y="1578774"/>
                </a:lnTo>
                <a:lnTo>
                  <a:pt x="2114962" y="1578774"/>
                </a:lnTo>
                <a:lnTo>
                  <a:pt x="0" y="1578774"/>
                </a:lnTo>
                <a:lnTo>
                  <a:pt x="0" y="1578774"/>
                </a:lnTo>
                <a:lnTo>
                  <a:pt x="0" y="126302"/>
                </a:lnTo>
                <a:cubicBezTo>
                  <a:pt x="0" y="56547"/>
                  <a:pt x="56547" y="0"/>
                  <a:pt x="126302" y="0"/>
                </a:cubicBezTo>
                <a:close/>
              </a:path>
            </a:pathLst>
          </a:custGeom>
        </p:spPr>
        <p:style>
          <a:lnRef idx="2">
            <a:schemeClr val="accent5">
              <a:hueOff val="-7095626"/>
              <a:satOff val="28436"/>
              <a:lumOff val="6163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4773" tIns="90333" rIns="54773" bIns="17780" numCol="1" spcCol="1270" anchor="t" anchorCtr="0">
            <a:noAutofit/>
          </a:bodyPr>
          <a:lstStyle/>
          <a:p>
            <a:pPr marL="0" lvl="1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100% 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учебного оборудования в образовательных организациях 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района</a:t>
            </a:r>
            <a:endParaRPr lang="ru-RU" sz="1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Полилиния 24"/>
          <p:cNvSpPr/>
          <p:nvPr/>
        </p:nvSpPr>
        <p:spPr>
          <a:xfrm>
            <a:off x="642085" y="3258686"/>
            <a:ext cx="2114962" cy="678873"/>
          </a:xfrm>
          <a:custGeom>
            <a:avLst/>
            <a:gdLst>
              <a:gd name="connsiteX0" fmla="*/ 0 w 2114962"/>
              <a:gd name="connsiteY0" fmla="*/ 0 h 678873"/>
              <a:gd name="connsiteX1" fmla="*/ 2114962 w 2114962"/>
              <a:gd name="connsiteY1" fmla="*/ 0 h 678873"/>
              <a:gd name="connsiteX2" fmla="*/ 2114962 w 2114962"/>
              <a:gd name="connsiteY2" fmla="*/ 678873 h 678873"/>
              <a:gd name="connsiteX3" fmla="*/ 0 w 2114962"/>
              <a:gd name="connsiteY3" fmla="*/ 678873 h 678873"/>
              <a:gd name="connsiteX4" fmla="*/ 0 w 2114962"/>
              <a:gd name="connsiteY4" fmla="*/ 0 h 678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4962" h="678873">
                <a:moveTo>
                  <a:pt x="0" y="0"/>
                </a:moveTo>
                <a:lnTo>
                  <a:pt x="2114962" y="0"/>
                </a:lnTo>
                <a:lnTo>
                  <a:pt x="2114962" y="678873"/>
                </a:lnTo>
                <a:lnTo>
                  <a:pt x="0" y="678873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5">
              <a:hueOff val="-7095626"/>
              <a:satOff val="28436"/>
              <a:lumOff val="6163"/>
              <a:alphaOff val="0"/>
            </a:schemeClr>
          </a:lnRef>
          <a:fillRef idx="1">
            <a:schemeClr val="accent5">
              <a:hueOff val="-7095626"/>
              <a:satOff val="28436"/>
              <a:lumOff val="6163"/>
              <a:alphaOff val="0"/>
            </a:schemeClr>
          </a:fillRef>
          <a:effectRef idx="0">
            <a:schemeClr val="accent5">
              <a:hueOff val="-7095626"/>
              <a:satOff val="28436"/>
              <a:lumOff val="6163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9530" tIns="0" rIns="642062" bIns="0" numCol="1" spcCol="1270" anchor="ctr" anchorCtr="0">
            <a:noAutofit/>
          </a:bodyPr>
          <a:lstStyle/>
          <a:p>
            <a:pPr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b="1" dirty="0">
                <a:solidFill>
                  <a:srgbClr val="3760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Обновлено</a:t>
            </a:r>
          </a:p>
        </p:txBody>
      </p:sp>
      <p:sp>
        <p:nvSpPr>
          <p:cNvPr id="26" name="Овал 25"/>
          <p:cNvSpPr/>
          <p:nvPr/>
        </p:nvSpPr>
        <p:spPr>
          <a:xfrm>
            <a:off x="2386929" y="3228004"/>
            <a:ext cx="740236" cy="740236"/>
          </a:xfrm>
          <a:prstGeom prst="ellipse">
            <a:avLst/>
          </a:prstGeom>
        </p:spPr>
        <p:style>
          <a:lnRef idx="2"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5">
              <a:tint val="40000"/>
              <a:alpha val="90000"/>
              <a:hueOff val="-7671773"/>
              <a:satOff val="34466"/>
              <a:lumOff val="2369"/>
              <a:alphaOff val="0"/>
            </a:schemeClr>
          </a:fillRef>
          <a:effectRef idx="0">
            <a:schemeClr val="accent5">
              <a:tint val="40000"/>
              <a:alpha val="90000"/>
              <a:hueOff val="-7671773"/>
              <a:satOff val="34466"/>
              <a:lumOff val="2369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993880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4" descr="diagra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srgbClr val="000000"/>
              </a:solidFill>
            </a:endParaRPr>
          </a:p>
        </p:txBody>
      </p:sp>
      <p:grpSp>
        <p:nvGrpSpPr>
          <p:cNvPr id="20" name="Группа 19"/>
          <p:cNvGrpSpPr/>
          <p:nvPr/>
        </p:nvGrpSpPr>
        <p:grpSpPr>
          <a:xfrm>
            <a:off x="233215" y="160338"/>
            <a:ext cx="11873395" cy="2079679"/>
            <a:chOff x="27547" y="965785"/>
            <a:chExt cx="12140446" cy="1620000"/>
          </a:xfrm>
        </p:grpSpPr>
        <p:sp>
          <p:nvSpPr>
            <p:cNvPr id="21" name="Прямоугольник 20"/>
            <p:cNvSpPr/>
            <p:nvPr/>
          </p:nvSpPr>
          <p:spPr>
            <a:xfrm>
              <a:off x="334606" y="1011341"/>
              <a:ext cx="11818607" cy="822857"/>
            </a:xfrm>
            <a:prstGeom prst="rect">
              <a:avLst/>
            </a:prstGeom>
            <a:gradFill flip="none" rotWithShape="1">
              <a:gsLst>
                <a:gs pos="0">
                  <a:srgbClr val="000099"/>
                </a:gs>
                <a:gs pos="70000">
                  <a:srgbClr val="000099">
                    <a:alpha val="50000"/>
                  </a:srgbClr>
                </a:gs>
                <a:gs pos="100000">
                  <a:srgbClr val="000099">
                    <a:alpha val="2500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547" y="965785"/>
              <a:ext cx="1258516" cy="1620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23" name="Заголовок 1"/>
            <p:cNvSpPr txBox="1">
              <a:spLocks/>
            </p:cNvSpPr>
            <p:nvPr/>
          </p:nvSpPr>
          <p:spPr>
            <a:xfrm>
              <a:off x="1431724" y="1122901"/>
              <a:ext cx="10736269" cy="652884"/>
            </a:xfrm>
            <a:prstGeom prst="rect">
              <a:avLst/>
            </a:prstGeom>
          </p:spPr>
          <p:txBody>
            <a:bodyPr wrap="square" lIns="0" tIns="0" rIns="0" bIns="0">
              <a:noAutofit/>
            </a:bodyPr>
            <a:lstStyle>
              <a:lvl1pPr>
                <a:defRPr sz="4000" b="0" i="0">
                  <a:solidFill>
                    <a:schemeClr val="tx1"/>
                  </a:solidFill>
                  <a:latin typeface="Arial"/>
                  <a:ea typeface="+mj-ea"/>
                  <a:cs typeface="Arial"/>
                </a:defRPr>
              </a:lvl1pPr>
            </a:lstStyle>
            <a:p>
              <a:pPr defTabSz="511768"/>
              <a:r>
                <a:rPr lang="ru-RU" sz="2000" b="1" dirty="0">
                  <a:solidFill>
                    <a:prstClr val="white"/>
                  </a:solidFill>
                  <a:latin typeface="Arial Narrow" panose="020B0606020202030204" pitchFamily="34" charset="0"/>
                  <a:cs typeface="Arial" pitchFamily="34" charset="0"/>
                </a:rPr>
                <a:t>Указ Президента Российской Федерации </a:t>
              </a:r>
              <a:r>
                <a:rPr lang="ru-RU" sz="2000" b="1" dirty="0" smtClean="0">
                  <a:solidFill>
                    <a:prstClr val="white"/>
                  </a:solidFill>
                  <a:latin typeface="Arial Narrow" panose="020B0606020202030204" pitchFamily="34" charset="0"/>
                  <a:cs typeface="Arial" pitchFamily="34" charset="0"/>
                </a:rPr>
                <a:t>от </a:t>
              </a:r>
              <a:r>
                <a:rPr lang="ru-RU" sz="2000" b="1" dirty="0">
                  <a:solidFill>
                    <a:prstClr val="white"/>
                  </a:solidFill>
                  <a:latin typeface="Arial Narrow" panose="020B0606020202030204" pitchFamily="34" charset="0"/>
                  <a:cs typeface="Arial" pitchFamily="34" charset="0"/>
                </a:rPr>
                <a:t>07.05.2018 № 204 </a:t>
              </a:r>
            </a:p>
            <a:p>
              <a:pPr defTabSz="511768"/>
              <a:r>
                <a:rPr lang="ru-RU" sz="2000" dirty="0">
                  <a:solidFill>
                    <a:prstClr val="white"/>
                  </a:solidFill>
                  <a:latin typeface="Arial Narrow" panose="020B0606020202030204" pitchFamily="34" charset="0"/>
                  <a:cs typeface="Arial" pitchFamily="34" charset="0"/>
                </a:rPr>
                <a:t>«О национальных целях и стратегических задачах развития Российской </a:t>
              </a:r>
              <a:r>
                <a:rPr lang="ru-RU" sz="2000" dirty="0" smtClean="0">
                  <a:solidFill>
                    <a:prstClr val="white"/>
                  </a:solidFill>
                  <a:latin typeface="Arial Narrow" panose="020B0606020202030204" pitchFamily="34" charset="0"/>
                  <a:cs typeface="Arial" pitchFamily="34" charset="0"/>
                </a:rPr>
                <a:t>Федерации на </a:t>
              </a:r>
              <a:r>
                <a:rPr lang="ru-RU" sz="2000" dirty="0">
                  <a:solidFill>
                    <a:prstClr val="white"/>
                  </a:solidFill>
                  <a:latin typeface="Arial Narrow" panose="020B0606020202030204" pitchFamily="34" charset="0"/>
                  <a:cs typeface="Arial" pitchFamily="34" charset="0"/>
                </a:rPr>
                <a:t>период до 2024 года</a:t>
              </a:r>
              <a:r>
                <a:rPr lang="ru-RU" sz="2000" dirty="0" smtClean="0">
                  <a:solidFill>
                    <a:prstClr val="white"/>
                  </a:solidFill>
                  <a:latin typeface="Arial Narrow" panose="020B0606020202030204" pitchFamily="34" charset="0"/>
                  <a:cs typeface="Arial" pitchFamily="34" charset="0"/>
                </a:rPr>
                <a:t>»</a:t>
              </a:r>
              <a:endParaRPr lang="ru-RU" sz="2000" dirty="0">
                <a:solidFill>
                  <a:prstClr val="white"/>
                </a:solidFill>
                <a:latin typeface="Arial Narrow" panose="020B0606020202030204" pitchFamily="34" charset="0"/>
                <a:cs typeface="Arial" pitchFamily="34" charset="0"/>
              </a:endParaRPr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1669531" y="1605352"/>
            <a:ext cx="10457129" cy="1750281"/>
            <a:chOff x="1853191" y="2436790"/>
            <a:chExt cx="10332000" cy="1584706"/>
          </a:xfrm>
        </p:grpSpPr>
        <p:sp>
          <p:nvSpPr>
            <p:cNvPr id="25" name="Прямоугольник 24"/>
            <p:cNvSpPr/>
            <p:nvPr/>
          </p:nvSpPr>
          <p:spPr>
            <a:xfrm>
              <a:off x="1853191" y="2436790"/>
              <a:ext cx="10332000" cy="936000"/>
            </a:xfrm>
            <a:prstGeom prst="rect">
              <a:avLst/>
            </a:prstGeom>
            <a:gradFill flip="none" rotWithShape="1">
              <a:gsLst>
                <a:gs pos="0">
                  <a:srgbClr val="00B050"/>
                </a:gs>
                <a:gs pos="70000">
                  <a:srgbClr val="00B050">
                    <a:alpha val="50000"/>
                  </a:srgbClr>
                </a:gs>
                <a:gs pos="100000">
                  <a:srgbClr val="00B050">
                    <a:alpha val="2500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6" name="Заголовок 1"/>
            <p:cNvSpPr txBox="1">
              <a:spLocks/>
            </p:cNvSpPr>
            <p:nvPr/>
          </p:nvSpPr>
          <p:spPr>
            <a:xfrm>
              <a:off x="3303505" y="2454790"/>
              <a:ext cx="8839593" cy="900000"/>
            </a:xfrm>
            <a:prstGeom prst="rect">
              <a:avLst/>
            </a:prstGeom>
          </p:spPr>
          <p:txBody>
            <a:bodyPr wrap="square" lIns="0" tIns="0" rIns="0" bIns="0">
              <a:noAutofit/>
            </a:bodyPr>
            <a:lstStyle>
              <a:lvl1pPr>
                <a:defRPr sz="4000" b="0" i="0">
                  <a:solidFill>
                    <a:schemeClr val="tx1"/>
                  </a:solidFill>
                  <a:latin typeface="Arial"/>
                  <a:ea typeface="+mj-ea"/>
                  <a:cs typeface="Arial"/>
                </a:defRPr>
              </a:lvl1pPr>
            </a:lstStyle>
            <a:p>
              <a:pPr algn="just" defTabSz="511768"/>
              <a:r>
                <a:rPr lang="ru-RU" sz="1800" b="1" dirty="0">
                  <a:solidFill>
                    <a:prstClr val="white"/>
                  </a:solidFill>
                  <a:latin typeface="Arial Narrow" panose="020B0606020202030204" pitchFamily="34" charset="0"/>
                  <a:cs typeface="Arial" pitchFamily="34" charset="0"/>
                </a:rPr>
                <a:t>НАЦИОНАЛЬНЫЙ ПРОЕКТ «ОБРАЗОВАНИЕ»</a:t>
              </a:r>
            </a:p>
            <a:p>
              <a:pPr algn="just" defTabSz="511768"/>
              <a:r>
                <a:rPr lang="ru-RU" sz="1800" b="1" dirty="0">
                  <a:solidFill>
                    <a:prstClr val="white"/>
                  </a:solidFill>
                  <a:latin typeface="Arial Narrow" panose="020B0606020202030204" pitchFamily="34" charset="0"/>
                  <a:cs typeface="Arial" pitchFamily="34" charset="0"/>
                </a:rPr>
                <a:t>Цель:</a:t>
              </a:r>
              <a:r>
                <a:rPr lang="ru-RU" sz="1800" dirty="0">
                  <a:solidFill>
                    <a:prstClr val="white"/>
                  </a:solidFill>
                  <a:latin typeface="Arial Narrow" panose="020B0606020202030204" pitchFamily="34" charset="0"/>
                  <a:cs typeface="Arial" pitchFamily="34" charset="0"/>
                </a:rPr>
                <a:t> </a:t>
              </a:r>
              <a:r>
                <a:rPr lang="ru-RU" sz="1800" dirty="0" smtClean="0">
                  <a:solidFill>
                    <a:prstClr val="white"/>
                  </a:solidFill>
                  <a:latin typeface="Arial Narrow" panose="020B0606020202030204" pitchFamily="34" charset="0"/>
                  <a:cs typeface="Arial" pitchFamily="34" charset="0"/>
                </a:rPr>
                <a:t>обеспечение </a:t>
              </a:r>
              <a:r>
                <a:rPr lang="ru-RU" sz="1800" dirty="0">
                  <a:solidFill>
                    <a:prstClr val="white"/>
                  </a:solidFill>
                  <a:latin typeface="Arial Narrow" panose="020B0606020202030204" pitchFamily="34" charset="0"/>
                  <a:cs typeface="Arial" pitchFamily="34" charset="0"/>
                </a:rPr>
                <a:t>глобальной конкурентоспособности российского образования, вхождение Российской Федерации в число 10 ведущих стран мира по качеству образования</a:t>
              </a:r>
            </a:p>
          </p:txBody>
        </p:sp>
        <p:grpSp>
          <p:nvGrpSpPr>
            <p:cNvPr id="27" name="Группа 26"/>
            <p:cNvGrpSpPr/>
            <p:nvPr/>
          </p:nvGrpSpPr>
          <p:grpSpPr>
            <a:xfrm>
              <a:off x="1853191" y="2437496"/>
              <a:ext cx="1252231" cy="1584000"/>
              <a:chOff x="1845369" y="2443019"/>
              <a:chExt cx="1252231" cy="1584000"/>
            </a:xfrm>
          </p:grpSpPr>
          <p:sp>
            <p:nvSpPr>
              <p:cNvPr id="28" name="Прямоугольник 27"/>
              <p:cNvSpPr/>
              <p:nvPr/>
            </p:nvSpPr>
            <p:spPr>
              <a:xfrm>
                <a:off x="1845369" y="2443019"/>
                <a:ext cx="1252231" cy="156529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29" name="Группа 28"/>
              <p:cNvGrpSpPr>
                <a:grpSpLocks noChangeAspect="1"/>
              </p:cNvGrpSpPr>
              <p:nvPr/>
            </p:nvGrpSpPr>
            <p:grpSpPr>
              <a:xfrm>
                <a:off x="1859868" y="2461729"/>
                <a:ext cx="1223234" cy="1565290"/>
                <a:chOff x="7947750" y="1077424"/>
                <a:chExt cx="984667" cy="1260000"/>
              </a:xfrm>
            </p:grpSpPr>
            <p:sp>
              <p:nvSpPr>
                <p:cNvPr id="30" name="Овал 29"/>
                <p:cNvSpPr/>
                <p:nvPr/>
              </p:nvSpPr>
              <p:spPr>
                <a:xfrm>
                  <a:off x="8118872" y="1220356"/>
                  <a:ext cx="642417" cy="62707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>
                    <a:noFill/>
                  </a:endParaRPr>
                </a:p>
              </p:txBody>
            </p:sp>
            <p:sp>
              <p:nvSpPr>
                <p:cNvPr id="31" name="Прямоугольник 30"/>
                <p:cNvSpPr/>
                <p:nvPr/>
              </p:nvSpPr>
              <p:spPr>
                <a:xfrm>
                  <a:off x="8082172" y="2078782"/>
                  <a:ext cx="720000" cy="134323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pic>
              <p:nvPicPr>
                <p:cNvPr id="32" name="Рисунок 6"/>
                <p:cNvPicPr>
                  <a:picLocks noChangeAspect="1"/>
                </p:cNvPicPr>
                <p:nvPr/>
              </p:nvPicPr>
              <p:blipFill>
                <a:blip r:embed="rId3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947750" y="1077424"/>
                  <a:ext cx="984667" cy="1260000"/>
                </a:xfrm>
                <a:prstGeom prst="rect">
                  <a:avLst/>
                </a:prstGeom>
                <a:noFill/>
                <a:ln>
                  <a:noFill/>
                </a:ln>
                <a:extLst/>
              </p:spPr>
            </p:pic>
          </p:grpSp>
        </p:grpSp>
      </p:grpSp>
      <p:grpSp>
        <p:nvGrpSpPr>
          <p:cNvPr id="33" name="Группа 32"/>
          <p:cNvGrpSpPr/>
          <p:nvPr/>
        </p:nvGrpSpPr>
        <p:grpSpPr>
          <a:xfrm>
            <a:off x="3156576" y="2998698"/>
            <a:ext cx="9035424" cy="1607869"/>
            <a:chOff x="1837189" y="2589523"/>
            <a:chExt cx="8676000" cy="1607869"/>
          </a:xfrm>
        </p:grpSpPr>
        <p:sp>
          <p:nvSpPr>
            <p:cNvPr id="34" name="Прямоугольник 33"/>
            <p:cNvSpPr/>
            <p:nvPr/>
          </p:nvSpPr>
          <p:spPr>
            <a:xfrm>
              <a:off x="1837189" y="2589523"/>
              <a:ext cx="8676000" cy="1548000"/>
            </a:xfrm>
            <a:prstGeom prst="rect">
              <a:avLst/>
            </a:prstGeom>
            <a:gradFill flip="none" rotWithShape="1">
              <a:gsLst>
                <a:gs pos="0">
                  <a:srgbClr val="476AFB"/>
                </a:gs>
                <a:gs pos="70000">
                  <a:srgbClr val="5276FC">
                    <a:alpha val="50000"/>
                  </a:srgbClr>
                </a:gs>
                <a:gs pos="100000">
                  <a:srgbClr val="4A68FE">
                    <a:alpha val="2500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5" name="Заголовок 1"/>
            <p:cNvSpPr txBox="1">
              <a:spLocks/>
            </p:cNvSpPr>
            <p:nvPr/>
          </p:nvSpPr>
          <p:spPr>
            <a:xfrm>
              <a:off x="4424202" y="2680363"/>
              <a:ext cx="5917370" cy="1517029"/>
            </a:xfrm>
            <a:prstGeom prst="rect">
              <a:avLst/>
            </a:prstGeom>
          </p:spPr>
          <p:txBody>
            <a:bodyPr wrap="square" lIns="0" tIns="0" rIns="0" bIns="0">
              <a:noAutofit/>
            </a:bodyPr>
            <a:lstStyle>
              <a:lvl1pPr>
                <a:defRPr sz="4000" b="0" i="0">
                  <a:solidFill>
                    <a:schemeClr val="tx1"/>
                  </a:solidFill>
                  <a:latin typeface="Arial"/>
                  <a:ea typeface="+mj-ea"/>
                  <a:cs typeface="Arial"/>
                </a:defRPr>
              </a:lvl1pPr>
            </a:lstStyle>
            <a:p>
              <a:pPr algn="just" defTabSz="511768">
                <a:lnSpc>
                  <a:spcPts val="1800"/>
                </a:lnSpc>
              </a:pPr>
              <a:r>
                <a:rPr lang="ru-RU" sz="18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Послание Президента Российской Федерации </a:t>
              </a:r>
              <a:r>
                <a:rPr lang="ru-RU" sz="1800" b="1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/>
              </a:r>
              <a:br>
                <a:rPr lang="ru-RU" sz="1800" b="1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1800" b="1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Федеральному </a:t>
              </a:r>
              <a:r>
                <a:rPr lang="ru-RU" sz="18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собранию 20.02.2019</a:t>
              </a:r>
            </a:p>
            <a:p>
              <a:pPr algn="just" defTabSz="511768"/>
              <a:r>
                <a:rPr lang="ru-RU" sz="1600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«Добиться </a:t>
              </a:r>
              <a:r>
                <a:rPr lang="ru-RU" sz="16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поставленных целей мы сможем, разумеется, только объединяя усилия, только вместе, при сплочённости общества, готовности всех нас, всех граждан России достигать успехов </a:t>
              </a:r>
              <a:r>
                <a:rPr lang="ru-RU" sz="1600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/>
              </a:r>
              <a:br>
                <a:rPr lang="ru-RU" sz="1600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1600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 </a:t>
              </a:r>
              <a:r>
                <a:rPr lang="ru-RU" sz="16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конкретных делах.</a:t>
              </a:r>
            </a:p>
          </p:txBody>
        </p:sp>
        <p:pic>
          <p:nvPicPr>
            <p:cNvPr id="36" name="Рисунок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837189" y="2600548"/>
              <a:ext cx="2339278" cy="1548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/>
          </p:spPr>
        </p:pic>
      </p:grpSp>
      <p:grpSp>
        <p:nvGrpSpPr>
          <p:cNvPr id="37" name="Группа 36"/>
          <p:cNvGrpSpPr/>
          <p:nvPr/>
        </p:nvGrpSpPr>
        <p:grpSpPr>
          <a:xfrm>
            <a:off x="5820285" y="4904143"/>
            <a:ext cx="6174145" cy="1421170"/>
            <a:chOff x="1853190" y="2436790"/>
            <a:chExt cx="6222388" cy="936000"/>
          </a:xfrm>
        </p:grpSpPr>
        <p:sp>
          <p:nvSpPr>
            <p:cNvPr id="38" name="Прямоугольник 37"/>
            <p:cNvSpPr/>
            <p:nvPr/>
          </p:nvSpPr>
          <p:spPr>
            <a:xfrm>
              <a:off x="1853190" y="2436790"/>
              <a:ext cx="6183887" cy="936000"/>
            </a:xfrm>
            <a:prstGeom prst="rect">
              <a:avLst/>
            </a:prstGeom>
            <a:gradFill flip="none" rotWithShape="1">
              <a:gsLst>
                <a:gs pos="0">
                  <a:srgbClr val="00B050"/>
                </a:gs>
                <a:gs pos="70000">
                  <a:srgbClr val="00B050">
                    <a:alpha val="50000"/>
                  </a:srgbClr>
                </a:gs>
                <a:gs pos="100000">
                  <a:srgbClr val="00B050">
                    <a:alpha val="2500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9" name="Заголовок 1"/>
            <p:cNvSpPr txBox="1">
              <a:spLocks/>
            </p:cNvSpPr>
            <p:nvPr/>
          </p:nvSpPr>
          <p:spPr>
            <a:xfrm>
              <a:off x="2951176" y="2454790"/>
              <a:ext cx="5124402" cy="900000"/>
            </a:xfrm>
            <a:prstGeom prst="rect">
              <a:avLst/>
            </a:prstGeom>
          </p:spPr>
          <p:txBody>
            <a:bodyPr wrap="square" lIns="0" tIns="0" rIns="0" bIns="0">
              <a:noAutofit/>
            </a:bodyPr>
            <a:lstStyle>
              <a:lvl1pPr>
                <a:defRPr sz="4000" b="0" i="0">
                  <a:solidFill>
                    <a:schemeClr val="tx1"/>
                  </a:solidFill>
                  <a:latin typeface="Arial"/>
                  <a:ea typeface="+mj-ea"/>
                  <a:cs typeface="Arial"/>
                </a:defRPr>
              </a:lvl1pPr>
            </a:lstStyle>
            <a:p>
              <a:pPr defTabSz="511768">
                <a:lnSpc>
                  <a:spcPts val="2400"/>
                </a:lnSpc>
              </a:pPr>
              <a:r>
                <a:rPr lang="ru-RU" sz="2400" b="1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«Энергия </a:t>
              </a:r>
              <a:br>
                <a:rPr lang="ru-RU" sz="2400" b="1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2400" b="1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развития»</a:t>
              </a:r>
              <a:endParaRPr lang="ru-R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41" name="Рисунок 4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2914" y="5026556"/>
            <a:ext cx="2234483" cy="1176342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07706" y="4904143"/>
            <a:ext cx="1999849" cy="1421169"/>
          </a:xfrm>
          <a:prstGeom prst="rect">
            <a:avLst/>
          </a:prstGeom>
        </p:spPr>
      </p:pic>
      <p:pic>
        <p:nvPicPr>
          <p:cNvPr id="40" name="Picture 1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0" y="3200546"/>
            <a:ext cx="2667000" cy="456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2140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Прямоугольник 38"/>
          <p:cNvSpPr/>
          <p:nvPr/>
        </p:nvSpPr>
        <p:spPr>
          <a:xfrm>
            <a:off x="143198" y="144835"/>
            <a:ext cx="119056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prstClr val="white"/>
                </a:solidFill>
                <a:latin typeface="Arial Nova Cond Light" panose="020B0306020202020204" pitchFamily="34" charset="0"/>
                <a:cs typeface="Arial" panose="020B0604020202020204" pitchFamily="34" charset="0"/>
              </a:rPr>
              <a:t>НАЦИОНАЛЬНЫЕ ПРОЕКТЫ</a:t>
            </a:r>
          </a:p>
        </p:txBody>
      </p:sp>
      <p:grpSp>
        <p:nvGrpSpPr>
          <p:cNvPr id="38" name="Группа 37"/>
          <p:cNvGrpSpPr/>
          <p:nvPr/>
        </p:nvGrpSpPr>
        <p:grpSpPr>
          <a:xfrm>
            <a:off x="136947" y="1973302"/>
            <a:ext cx="2880000" cy="3600000"/>
            <a:chOff x="335430" y="2381144"/>
            <a:chExt cx="2520000" cy="3600000"/>
          </a:xfrm>
        </p:grpSpPr>
        <p:grpSp>
          <p:nvGrpSpPr>
            <p:cNvPr id="40" name="Группа 39"/>
            <p:cNvGrpSpPr/>
            <p:nvPr/>
          </p:nvGrpSpPr>
          <p:grpSpPr>
            <a:xfrm>
              <a:off x="335430" y="2381144"/>
              <a:ext cx="2520000" cy="3600000"/>
              <a:chOff x="388188" y="2401733"/>
              <a:chExt cx="2520000" cy="3600000"/>
            </a:xfrm>
          </p:grpSpPr>
          <p:grpSp>
            <p:nvGrpSpPr>
              <p:cNvPr id="42" name="Группа 41"/>
              <p:cNvGrpSpPr/>
              <p:nvPr/>
            </p:nvGrpSpPr>
            <p:grpSpPr>
              <a:xfrm>
                <a:off x="388188" y="2401733"/>
                <a:ext cx="2520000" cy="3600000"/>
                <a:chOff x="388188" y="2401733"/>
                <a:chExt cx="2520000" cy="3600000"/>
              </a:xfrm>
            </p:grpSpPr>
            <p:sp>
              <p:nvSpPr>
                <p:cNvPr id="44" name="Скругленный прямоугольник 43"/>
                <p:cNvSpPr/>
                <p:nvPr/>
              </p:nvSpPr>
              <p:spPr>
                <a:xfrm>
                  <a:off x="388188" y="2401733"/>
                  <a:ext cx="2520000" cy="3600000"/>
                </a:xfrm>
                <a:prstGeom prst="roundRect">
                  <a:avLst>
                    <a:gd name="adj" fmla="val 9350"/>
                  </a:avLst>
                </a:prstGeom>
                <a:solidFill>
                  <a:srgbClr val="009846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pPr algn="ctr">
                    <a:lnSpc>
                      <a:spcPts val="2600"/>
                    </a:lnSpc>
                  </a:pPr>
                  <a:r>
                    <a:rPr lang="ru-RU" b="1" dirty="0">
                      <a:solidFill>
                        <a:prstClr val="white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ЗДРАВООХРАНЕНИЕ</a:t>
                  </a:r>
                </a:p>
              </p:txBody>
            </p:sp>
            <p:sp>
              <p:nvSpPr>
                <p:cNvPr id="45" name="Скругленный прямоугольник 44"/>
                <p:cNvSpPr/>
                <p:nvPr/>
              </p:nvSpPr>
              <p:spPr>
                <a:xfrm>
                  <a:off x="406188" y="2419733"/>
                  <a:ext cx="2484000" cy="3564000"/>
                </a:xfrm>
                <a:prstGeom prst="roundRect">
                  <a:avLst>
                    <a:gd name="adj" fmla="val 9350"/>
                  </a:avLst>
                </a:prstGeom>
                <a:noFill/>
                <a:ln>
                  <a:solidFill>
                    <a:schemeClr val="bg1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prstClr val="white"/>
                    </a:solidFill>
                  </a:endParaRPr>
                </a:p>
              </p:txBody>
            </p:sp>
          </p:grpSp>
          <p:cxnSp>
            <p:nvCxnSpPr>
              <p:cNvPr id="43" name="Прямая соединительная линия 42"/>
              <p:cNvCxnSpPr/>
              <p:nvPr/>
            </p:nvCxnSpPr>
            <p:spPr>
              <a:xfrm>
                <a:off x="648956" y="2932668"/>
                <a:ext cx="1980000" cy="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1" name="Прямоугольник 40"/>
            <p:cNvSpPr/>
            <p:nvPr/>
          </p:nvSpPr>
          <p:spPr>
            <a:xfrm>
              <a:off x="496483" y="2962906"/>
              <a:ext cx="2197894" cy="29546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82563" indent="-160338">
                <a:spcAft>
                  <a:spcPts val="600"/>
                </a:spcAft>
                <a:buFont typeface="Wingdings" panose="05000000000000000000" pitchFamily="2" charset="2"/>
                <a:buChar char="ü"/>
              </a:pPr>
              <a:r>
                <a:rPr lang="ru-RU" sz="1600" dirty="0">
                  <a:solidFill>
                    <a:prstClr val="white"/>
                  </a:solidFill>
                  <a:latin typeface="Arial Narrow" panose="020B0606020202030204" pitchFamily="34" charset="0"/>
                </a:rPr>
                <a:t>Создание современной инфраструктуры оказания медицинской помощи детям</a:t>
              </a:r>
            </a:p>
            <a:p>
              <a:pPr marL="182563" indent="-160338">
                <a:spcAft>
                  <a:spcPts val="600"/>
                </a:spcAft>
                <a:buFont typeface="Wingdings" panose="05000000000000000000" pitchFamily="2" charset="2"/>
                <a:buChar char="ü"/>
              </a:pPr>
              <a:r>
                <a:rPr lang="ru-RU" sz="1600" dirty="0">
                  <a:solidFill>
                    <a:prstClr val="white"/>
                  </a:solidFill>
                  <a:latin typeface="Arial Narrow" panose="020B0606020202030204" pitchFamily="34" charset="0"/>
                </a:rPr>
                <a:t>Развитие детского здравоохранения</a:t>
              </a:r>
            </a:p>
            <a:p>
              <a:pPr marL="182563" indent="-160338">
                <a:spcAft>
                  <a:spcPts val="600"/>
                </a:spcAft>
                <a:buFont typeface="Wingdings" panose="05000000000000000000" pitchFamily="2" charset="2"/>
                <a:buChar char="ü"/>
              </a:pPr>
              <a:r>
                <a:rPr lang="ru-RU" sz="1600" dirty="0">
                  <a:solidFill>
                    <a:prstClr val="white"/>
                  </a:solidFill>
                  <a:latin typeface="Arial Narrow" panose="020B0606020202030204" pitchFamily="34" charset="0"/>
                </a:rPr>
                <a:t>Обеспечение МО системы здравоохранения квалифицированными кадрами</a:t>
              </a:r>
            </a:p>
          </p:txBody>
        </p:sp>
      </p:grpSp>
      <p:grpSp>
        <p:nvGrpSpPr>
          <p:cNvPr id="46" name="Группа 45"/>
          <p:cNvGrpSpPr/>
          <p:nvPr/>
        </p:nvGrpSpPr>
        <p:grpSpPr>
          <a:xfrm>
            <a:off x="3144335" y="1973302"/>
            <a:ext cx="2880000" cy="3600000"/>
            <a:chOff x="3335610" y="2381144"/>
            <a:chExt cx="2520000" cy="3600000"/>
          </a:xfrm>
        </p:grpSpPr>
        <p:grpSp>
          <p:nvGrpSpPr>
            <p:cNvPr id="47" name="Группа 46"/>
            <p:cNvGrpSpPr/>
            <p:nvPr/>
          </p:nvGrpSpPr>
          <p:grpSpPr>
            <a:xfrm>
              <a:off x="3335610" y="2381144"/>
              <a:ext cx="2520000" cy="3600000"/>
              <a:chOff x="388188" y="2401733"/>
              <a:chExt cx="2520000" cy="3600000"/>
            </a:xfrm>
          </p:grpSpPr>
          <p:grpSp>
            <p:nvGrpSpPr>
              <p:cNvPr id="49" name="Группа 48"/>
              <p:cNvGrpSpPr/>
              <p:nvPr/>
            </p:nvGrpSpPr>
            <p:grpSpPr>
              <a:xfrm>
                <a:off x="388188" y="2401733"/>
                <a:ext cx="2520000" cy="3600000"/>
                <a:chOff x="388188" y="2401733"/>
                <a:chExt cx="2520000" cy="3600000"/>
              </a:xfrm>
            </p:grpSpPr>
            <p:sp>
              <p:nvSpPr>
                <p:cNvPr id="51" name="Скругленный прямоугольник 50"/>
                <p:cNvSpPr/>
                <p:nvPr/>
              </p:nvSpPr>
              <p:spPr>
                <a:xfrm>
                  <a:off x="388188" y="2401733"/>
                  <a:ext cx="2520000" cy="3600000"/>
                </a:xfrm>
                <a:prstGeom prst="roundRect">
                  <a:avLst>
                    <a:gd name="adj" fmla="val 9350"/>
                  </a:avLst>
                </a:prstGeom>
                <a:solidFill>
                  <a:srgbClr val="0070C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pPr algn="ctr"/>
                  <a:r>
                    <a:rPr lang="ru-RU" sz="2000" b="1" dirty="0">
                      <a:solidFill>
                        <a:prstClr val="white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ДЕМОГРАФИЯ</a:t>
                  </a:r>
                </a:p>
              </p:txBody>
            </p:sp>
            <p:sp>
              <p:nvSpPr>
                <p:cNvPr id="52" name="Скругленный прямоугольник 51"/>
                <p:cNvSpPr/>
                <p:nvPr/>
              </p:nvSpPr>
              <p:spPr>
                <a:xfrm>
                  <a:off x="406188" y="2419733"/>
                  <a:ext cx="2484000" cy="3564000"/>
                </a:xfrm>
                <a:prstGeom prst="roundRect">
                  <a:avLst>
                    <a:gd name="adj" fmla="val 9350"/>
                  </a:avLst>
                </a:prstGeom>
                <a:noFill/>
                <a:ln>
                  <a:solidFill>
                    <a:schemeClr val="bg1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prstClr val="white"/>
                    </a:solidFill>
                  </a:endParaRPr>
                </a:p>
              </p:txBody>
            </p:sp>
          </p:grpSp>
          <p:cxnSp>
            <p:nvCxnSpPr>
              <p:cNvPr id="50" name="Прямая соединительная линия 49"/>
              <p:cNvCxnSpPr/>
              <p:nvPr/>
            </p:nvCxnSpPr>
            <p:spPr>
              <a:xfrm>
                <a:off x="658188" y="2932666"/>
                <a:ext cx="1980000" cy="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8" name="Прямоугольник 47"/>
            <p:cNvSpPr/>
            <p:nvPr/>
          </p:nvSpPr>
          <p:spPr>
            <a:xfrm>
              <a:off x="3496663" y="3038209"/>
              <a:ext cx="2197894" cy="278537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82563" indent="-160338">
                <a:spcAft>
                  <a:spcPts val="600"/>
                </a:spcAft>
                <a:buFont typeface="Wingdings" panose="05000000000000000000" pitchFamily="2" charset="2"/>
                <a:buChar char="ü"/>
              </a:pPr>
              <a:r>
                <a:rPr lang="ru-RU" sz="2000" dirty="0">
                  <a:solidFill>
                    <a:prstClr val="white"/>
                  </a:solidFill>
                  <a:latin typeface="Arial Narrow" panose="020B0606020202030204" pitchFamily="34" charset="0"/>
                </a:rPr>
                <a:t>Мотивация </a:t>
              </a:r>
              <a:br>
                <a:rPr lang="ru-RU" sz="2000" dirty="0">
                  <a:solidFill>
                    <a:prstClr val="white"/>
                  </a:solidFill>
                  <a:latin typeface="Arial Narrow" panose="020B0606020202030204" pitchFamily="34" charset="0"/>
                </a:rPr>
              </a:br>
              <a:r>
                <a:rPr lang="ru-RU" sz="2000" dirty="0">
                  <a:solidFill>
                    <a:prstClr val="white"/>
                  </a:solidFill>
                  <a:latin typeface="Arial Narrow" panose="020B0606020202030204" pitchFamily="34" charset="0"/>
                </a:rPr>
                <a:t>к здоровому образу жизни</a:t>
              </a:r>
            </a:p>
            <a:p>
              <a:pPr marL="182563" indent="-160338">
                <a:spcAft>
                  <a:spcPts val="600"/>
                </a:spcAft>
                <a:buFont typeface="Wingdings" panose="05000000000000000000" pitchFamily="2" charset="2"/>
                <a:buChar char="ü"/>
              </a:pPr>
              <a:r>
                <a:rPr lang="ru-RU" sz="2000" dirty="0">
                  <a:solidFill>
                    <a:prstClr val="white"/>
                  </a:solidFill>
                  <a:latin typeface="Arial Narrow" panose="020B0606020202030204" pitchFamily="34" charset="0"/>
                </a:rPr>
                <a:t>Здоровое питание</a:t>
              </a:r>
            </a:p>
            <a:p>
              <a:pPr marL="182563" indent="-160338">
                <a:spcAft>
                  <a:spcPts val="600"/>
                </a:spcAft>
                <a:buFont typeface="Wingdings" panose="05000000000000000000" pitchFamily="2" charset="2"/>
                <a:buChar char="ü"/>
              </a:pPr>
              <a:r>
                <a:rPr lang="ru-RU" sz="2000" dirty="0">
                  <a:solidFill>
                    <a:prstClr val="white"/>
                  </a:solidFill>
                  <a:latin typeface="Arial Narrow" panose="020B0606020202030204" pitchFamily="34" charset="0"/>
                </a:rPr>
                <a:t>Физическая культура и спорт</a:t>
              </a:r>
            </a:p>
            <a:p>
              <a:pPr marL="182563" indent="-160338">
                <a:spcAft>
                  <a:spcPts val="600"/>
                </a:spcAft>
                <a:buFont typeface="Wingdings" panose="05000000000000000000" pitchFamily="2" charset="2"/>
                <a:buChar char="ü"/>
              </a:pPr>
              <a:r>
                <a:rPr lang="ru-RU" sz="2000" dirty="0">
                  <a:solidFill>
                    <a:prstClr val="white"/>
                  </a:solidFill>
                  <a:latin typeface="Arial Narrow" panose="020B0606020202030204" pitchFamily="34" charset="0"/>
                </a:rPr>
                <a:t>Содействие занятости женщин</a:t>
              </a:r>
            </a:p>
          </p:txBody>
        </p:sp>
      </p:grpSp>
      <p:grpSp>
        <p:nvGrpSpPr>
          <p:cNvPr id="53" name="Группа 52"/>
          <p:cNvGrpSpPr/>
          <p:nvPr/>
        </p:nvGrpSpPr>
        <p:grpSpPr>
          <a:xfrm>
            <a:off x="6151723" y="1973302"/>
            <a:ext cx="2880000" cy="3600000"/>
            <a:chOff x="6335790" y="2381144"/>
            <a:chExt cx="2520000" cy="3600000"/>
          </a:xfrm>
        </p:grpSpPr>
        <p:grpSp>
          <p:nvGrpSpPr>
            <p:cNvPr id="54" name="Группа 53"/>
            <p:cNvGrpSpPr/>
            <p:nvPr/>
          </p:nvGrpSpPr>
          <p:grpSpPr>
            <a:xfrm>
              <a:off x="6335790" y="2381144"/>
              <a:ext cx="2520000" cy="3600000"/>
              <a:chOff x="388188" y="2401733"/>
              <a:chExt cx="2520000" cy="3600000"/>
            </a:xfrm>
          </p:grpSpPr>
          <p:grpSp>
            <p:nvGrpSpPr>
              <p:cNvPr id="56" name="Группа 55"/>
              <p:cNvGrpSpPr/>
              <p:nvPr/>
            </p:nvGrpSpPr>
            <p:grpSpPr>
              <a:xfrm>
                <a:off x="388188" y="2401733"/>
                <a:ext cx="2520000" cy="3600000"/>
                <a:chOff x="388188" y="2401733"/>
                <a:chExt cx="2520000" cy="3600000"/>
              </a:xfrm>
            </p:grpSpPr>
            <p:sp>
              <p:nvSpPr>
                <p:cNvPr id="58" name="Скругленный прямоугольник 57"/>
                <p:cNvSpPr/>
                <p:nvPr/>
              </p:nvSpPr>
              <p:spPr>
                <a:xfrm>
                  <a:off x="388188" y="2401733"/>
                  <a:ext cx="2520000" cy="3600000"/>
                </a:xfrm>
                <a:prstGeom prst="roundRect">
                  <a:avLst>
                    <a:gd name="adj" fmla="val 9350"/>
                  </a:avLst>
                </a:prstGeom>
                <a:solidFill>
                  <a:srgbClr val="6600CC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pPr algn="ctr"/>
                  <a:r>
                    <a:rPr lang="ru-RU" sz="2000" b="1" dirty="0">
                      <a:solidFill>
                        <a:prstClr val="white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ОБРАЗОВАНИЕ</a:t>
                  </a:r>
                </a:p>
              </p:txBody>
            </p:sp>
            <p:sp>
              <p:nvSpPr>
                <p:cNvPr id="59" name="Скругленный прямоугольник 58"/>
                <p:cNvSpPr/>
                <p:nvPr/>
              </p:nvSpPr>
              <p:spPr>
                <a:xfrm>
                  <a:off x="406188" y="2419733"/>
                  <a:ext cx="2484000" cy="3564000"/>
                </a:xfrm>
                <a:prstGeom prst="roundRect">
                  <a:avLst>
                    <a:gd name="adj" fmla="val 9350"/>
                  </a:avLst>
                </a:prstGeom>
                <a:noFill/>
                <a:ln>
                  <a:solidFill>
                    <a:schemeClr val="bg1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prstClr val="white"/>
                    </a:solidFill>
                  </a:endParaRPr>
                </a:p>
              </p:txBody>
            </p:sp>
          </p:grpSp>
          <p:cxnSp>
            <p:nvCxnSpPr>
              <p:cNvPr id="57" name="Прямая соединительная линия 56"/>
              <p:cNvCxnSpPr/>
              <p:nvPr/>
            </p:nvCxnSpPr>
            <p:spPr>
              <a:xfrm>
                <a:off x="658188" y="2964952"/>
                <a:ext cx="1980000" cy="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5" name="Прямоугольник 54"/>
            <p:cNvSpPr/>
            <p:nvPr/>
          </p:nvSpPr>
          <p:spPr>
            <a:xfrm>
              <a:off x="6496843" y="2984418"/>
              <a:ext cx="2197894" cy="28623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82563" indent="-160338">
                <a:lnSpc>
                  <a:spcPts val="1800"/>
                </a:lnSpc>
                <a:spcAft>
                  <a:spcPts val="600"/>
                </a:spcAft>
                <a:buFont typeface="Wingdings" panose="05000000000000000000" pitchFamily="2" charset="2"/>
                <a:buChar char="ü"/>
              </a:pPr>
              <a:r>
                <a:rPr lang="ru-RU" dirty="0">
                  <a:solidFill>
                    <a:prstClr val="white"/>
                  </a:solidFill>
                  <a:latin typeface="Arial Narrow" panose="020B0606020202030204" pitchFamily="34" charset="0"/>
                </a:rPr>
                <a:t>Современная школа </a:t>
              </a:r>
            </a:p>
            <a:p>
              <a:pPr marL="182563" indent="-160338">
                <a:lnSpc>
                  <a:spcPts val="1800"/>
                </a:lnSpc>
                <a:spcAft>
                  <a:spcPts val="600"/>
                </a:spcAft>
                <a:buFont typeface="Wingdings" panose="05000000000000000000" pitchFamily="2" charset="2"/>
                <a:buChar char="ü"/>
              </a:pPr>
              <a:r>
                <a:rPr lang="ru-RU" dirty="0">
                  <a:solidFill>
                    <a:prstClr val="white"/>
                  </a:solidFill>
                  <a:latin typeface="Arial Narrow" panose="020B0606020202030204" pitchFamily="34" charset="0"/>
                </a:rPr>
                <a:t>Учитель будущего</a:t>
              </a:r>
            </a:p>
            <a:p>
              <a:pPr marL="182563" indent="-160338">
                <a:lnSpc>
                  <a:spcPts val="1800"/>
                </a:lnSpc>
                <a:spcAft>
                  <a:spcPts val="600"/>
                </a:spcAft>
                <a:buFont typeface="Wingdings" panose="05000000000000000000" pitchFamily="2" charset="2"/>
                <a:buChar char="ü"/>
              </a:pPr>
              <a:r>
                <a:rPr lang="ru-RU" dirty="0">
                  <a:solidFill>
                    <a:prstClr val="white"/>
                  </a:solidFill>
                  <a:latin typeface="Arial Narrow" panose="020B0606020202030204" pitchFamily="34" charset="0"/>
                </a:rPr>
                <a:t>Поддержка семей, имеющих детей</a:t>
              </a:r>
            </a:p>
            <a:p>
              <a:pPr marL="182563" indent="-160338">
                <a:lnSpc>
                  <a:spcPts val="1800"/>
                </a:lnSpc>
                <a:spcAft>
                  <a:spcPts val="600"/>
                </a:spcAft>
                <a:buFont typeface="Wingdings" panose="05000000000000000000" pitchFamily="2" charset="2"/>
                <a:buChar char="ü"/>
              </a:pPr>
              <a:r>
                <a:rPr lang="ru-RU" dirty="0">
                  <a:solidFill>
                    <a:prstClr val="white"/>
                  </a:solidFill>
                  <a:latin typeface="Arial Narrow" panose="020B0606020202030204" pitchFamily="34" charset="0"/>
                </a:rPr>
                <a:t>Цифровая образовательная среда</a:t>
              </a:r>
            </a:p>
            <a:p>
              <a:pPr marL="182563" indent="-160338">
                <a:lnSpc>
                  <a:spcPts val="1800"/>
                </a:lnSpc>
                <a:spcAft>
                  <a:spcPts val="600"/>
                </a:spcAft>
                <a:buFont typeface="Wingdings" panose="05000000000000000000" pitchFamily="2" charset="2"/>
                <a:buChar char="ü"/>
              </a:pPr>
              <a:r>
                <a:rPr lang="ru-RU" dirty="0">
                  <a:solidFill>
                    <a:prstClr val="white"/>
                  </a:solidFill>
                  <a:latin typeface="Arial Narrow" panose="020B0606020202030204" pitchFamily="34" charset="0"/>
                </a:rPr>
                <a:t>Успех каждого ребенка</a:t>
              </a:r>
            </a:p>
            <a:p>
              <a:pPr marL="182563" indent="-160338">
                <a:lnSpc>
                  <a:spcPts val="1800"/>
                </a:lnSpc>
                <a:spcAft>
                  <a:spcPts val="600"/>
                </a:spcAft>
                <a:buFont typeface="Wingdings" panose="05000000000000000000" pitchFamily="2" charset="2"/>
                <a:buChar char="ü"/>
              </a:pPr>
              <a:r>
                <a:rPr lang="ru-RU" dirty="0">
                  <a:solidFill>
                    <a:prstClr val="white"/>
                  </a:solidFill>
                  <a:latin typeface="Arial Narrow" panose="020B0606020202030204" pitchFamily="34" charset="0"/>
                </a:rPr>
                <a:t>Молодые профессионалы</a:t>
              </a:r>
            </a:p>
            <a:p>
              <a:pPr marL="182563" indent="-160338">
                <a:lnSpc>
                  <a:spcPts val="1800"/>
                </a:lnSpc>
                <a:spcAft>
                  <a:spcPts val="600"/>
                </a:spcAft>
                <a:buFont typeface="Wingdings" panose="05000000000000000000" pitchFamily="2" charset="2"/>
                <a:buChar char="ü"/>
              </a:pPr>
              <a:r>
                <a:rPr lang="ru-RU" dirty="0">
                  <a:solidFill>
                    <a:prstClr val="white"/>
                  </a:solidFill>
                  <a:latin typeface="Arial Narrow" panose="020B0606020202030204" pitchFamily="34" charset="0"/>
                </a:rPr>
                <a:t>Социальная активность</a:t>
              </a:r>
            </a:p>
          </p:txBody>
        </p:sp>
      </p:grpSp>
      <p:grpSp>
        <p:nvGrpSpPr>
          <p:cNvPr id="3" name="Группа 2"/>
          <p:cNvGrpSpPr/>
          <p:nvPr/>
        </p:nvGrpSpPr>
        <p:grpSpPr>
          <a:xfrm>
            <a:off x="164304" y="864673"/>
            <a:ext cx="8732826" cy="954107"/>
            <a:chOff x="199498" y="908439"/>
            <a:chExt cx="8732826" cy="954107"/>
          </a:xfrm>
        </p:grpSpPr>
        <p:sp>
          <p:nvSpPr>
            <p:cNvPr id="2" name="Прямоугольник 1"/>
            <p:cNvSpPr/>
            <p:nvPr/>
          </p:nvSpPr>
          <p:spPr>
            <a:xfrm>
              <a:off x="496322" y="908439"/>
              <a:ext cx="8194867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ru-RU" sz="1400" b="1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Myriad Pro Light" panose="020B0403030403020204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Национальные проекты построены вокруг человека, ради достижения нового качества жизни для всех поколений, которое может быть обеспечено только при динамичном развитии России, повышения уровня жизни, создания условий и возможностей для самореализации и раскрытия таланта каждого человека</a:t>
              </a:r>
            </a:p>
          </p:txBody>
        </p:sp>
        <p:grpSp>
          <p:nvGrpSpPr>
            <p:cNvPr id="60" name="Группа 59"/>
            <p:cNvGrpSpPr>
              <a:grpSpLocks noChangeAspect="1"/>
            </p:cNvGrpSpPr>
            <p:nvPr/>
          </p:nvGrpSpPr>
          <p:grpSpPr>
            <a:xfrm>
              <a:off x="199498" y="1029446"/>
              <a:ext cx="308571" cy="288000"/>
              <a:chOff x="567126" y="2072874"/>
              <a:chExt cx="447677" cy="432000"/>
            </a:xfrm>
          </p:grpSpPr>
          <p:sp>
            <p:nvSpPr>
              <p:cNvPr id="61" name="Нашивка 60"/>
              <p:cNvSpPr/>
              <p:nvPr/>
            </p:nvSpPr>
            <p:spPr>
              <a:xfrm flipH="1">
                <a:off x="567126" y="2072874"/>
                <a:ext cx="252000" cy="432000"/>
              </a:xfrm>
              <a:prstGeom prst="chevron">
                <a:avLst/>
              </a:prstGeom>
              <a:solidFill>
                <a:srgbClr val="0075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713232" rtl="0" eaLnBrk="1" latinLnBrk="0" hangingPunct="1">
                  <a:defRPr sz="1404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56616" algn="l" defTabSz="713232" rtl="0" eaLnBrk="1" latinLnBrk="0" hangingPunct="1">
                  <a:defRPr sz="1404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13232" algn="l" defTabSz="713232" rtl="0" eaLnBrk="1" latinLnBrk="0" hangingPunct="1">
                  <a:defRPr sz="1404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069848" algn="l" defTabSz="713232" rtl="0" eaLnBrk="1" latinLnBrk="0" hangingPunct="1">
                  <a:defRPr sz="1404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426464" algn="l" defTabSz="713232" rtl="0" eaLnBrk="1" latinLnBrk="0" hangingPunct="1">
                  <a:defRPr sz="1404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783080" algn="l" defTabSz="713232" rtl="0" eaLnBrk="1" latinLnBrk="0" hangingPunct="1">
                  <a:defRPr sz="1404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139696" algn="l" defTabSz="713232" rtl="0" eaLnBrk="1" latinLnBrk="0" hangingPunct="1">
                  <a:defRPr sz="1404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496312" algn="l" defTabSz="713232" rtl="0" eaLnBrk="1" latinLnBrk="0" hangingPunct="1">
                  <a:defRPr sz="1404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2852928" algn="l" defTabSz="713232" rtl="0" eaLnBrk="1" latinLnBrk="0" hangingPunct="1">
                  <a:defRPr sz="1404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>
                  <a:solidFill>
                    <a:srgbClr val="9E0A0F"/>
                  </a:solidFill>
                </a:endParaRPr>
              </a:p>
            </p:txBody>
          </p:sp>
          <p:sp>
            <p:nvSpPr>
              <p:cNvPr id="62" name="Нашивка 61"/>
              <p:cNvSpPr/>
              <p:nvPr/>
            </p:nvSpPr>
            <p:spPr>
              <a:xfrm flipH="1">
                <a:off x="762803" y="2072874"/>
                <a:ext cx="252000" cy="432000"/>
              </a:xfrm>
              <a:prstGeom prst="chevron">
                <a:avLst/>
              </a:prstGeom>
              <a:solidFill>
                <a:srgbClr val="0075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713232" rtl="0" eaLnBrk="1" latinLnBrk="0" hangingPunct="1">
                  <a:defRPr sz="1404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56616" algn="l" defTabSz="713232" rtl="0" eaLnBrk="1" latinLnBrk="0" hangingPunct="1">
                  <a:defRPr sz="1404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13232" algn="l" defTabSz="713232" rtl="0" eaLnBrk="1" latinLnBrk="0" hangingPunct="1">
                  <a:defRPr sz="1404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069848" algn="l" defTabSz="713232" rtl="0" eaLnBrk="1" latinLnBrk="0" hangingPunct="1">
                  <a:defRPr sz="1404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426464" algn="l" defTabSz="713232" rtl="0" eaLnBrk="1" latinLnBrk="0" hangingPunct="1">
                  <a:defRPr sz="1404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783080" algn="l" defTabSz="713232" rtl="0" eaLnBrk="1" latinLnBrk="0" hangingPunct="1">
                  <a:defRPr sz="1404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139696" algn="l" defTabSz="713232" rtl="0" eaLnBrk="1" latinLnBrk="0" hangingPunct="1">
                  <a:defRPr sz="1404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496312" algn="l" defTabSz="713232" rtl="0" eaLnBrk="1" latinLnBrk="0" hangingPunct="1">
                  <a:defRPr sz="1404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2852928" algn="l" defTabSz="713232" rtl="0" eaLnBrk="1" latinLnBrk="0" hangingPunct="1">
                  <a:defRPr sz="1404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>
                  <a:solidFill>
                    <a:srgbClr val="9E0A0F"/>
                  </a:solidFill>
                </a:endParaRPr>
              </a:p>
            </p:txBody>
          </p:sp>
        </p:grpSp>
        <p:grpSp>
          <p:nvGrpSpPr>
            <p:cNvPr id="63" name="Группа 62"/>
            <p:cNvGrpSpPr>
              <a:grpSpLocks noChangeAspect="1"/>
            </p:cNvGrpSpPr>
            <p:nvPr/>
          </p:nvGrpSpPr>
          <p:grpSpPr>
            <a:xfrm flipH="1">
              <a:off x="8623752" y="1485751"/>
              <a:ext cx="308572" cy="288000"/>
              <a:chOff x="567126" y="2072874"/>
              <a:chExt cx="447677" cy="432000"/>
            </a:xfrm>
          </p:grpSpPr>
          <p:sp>
            <p:nvSpPr>
              <p:cNvPr id="64" name="Нашивка 63"/>
              <p:cNvSpPr/>
              <p:nvPr/>
            </p:nvSpPr>
            <p:spPr>
              <a:xfrm flipH="1">
                <a:off x="567126" y="2072874"/>
                <a:ext cx="252000" cy="432000"/>
              </a:xfrm>
              <a:prstGeom prst="chevron">
                <a:avLst/>
              </a:prstGeom>
              <a:solidFill>
                <a:srgbClr val="0075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713232" rtl="0" eaLnBrk="1" latinLnBrk="0" hangingPunct="1">
                  <a:defRPr sz="1404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56616" algn="l" defTabSz="713232" rtl="0" eaLnBrk="1" latinLnBrk="0" hangingPunct="1">
                  <a:defRPr sz="1404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13232" algn="l" defTabSz="713232" rtl="0" eaLnBrk="1" latinLnBrk="0" hangingPunct="1">
                  <a:defRPr sz="1404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069848" algn="l" defTabSz="713232" rtl="0" eaLnBrk="1" latinLnBrk="0" hangingPunct="1">
                  <a:defRPr sz="1404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426464" algn="l" defTabSz="713232" rtl="0" eaLnBrk="1" latinLnBrk="0" hangingPunct="1">
                  <a:defRPr sz="1404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783080" algn="l" defTabSz="713232" rtl="0" eaLnBrk="1" latinLnBrk="0" hangingPunct="1">
                  <a:defRPr sz="1404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139696" algn="l" defTabSz="713232" rtl="0" eaLnBrk="1" latinLnBrk="0" hangingPunct="1">
                  <a:defRPr sz="1404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496312" algn="l" defTabSz="713232" rtl="0" eaLnBrk="1" latinLnBrk="0" hangingPunct="1">
                  <a:defRPr sz="1404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2852928" algn="l" defTabSz="713232" rtl="0" eaLnBrk="1" latinLnBrk="0" hangingPunct="1">
                  <a:defRPr sz="1404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>
                  <a:solidFill>
                    <a:srgbClr val="9E0A0F"/>
                  </a:solidFill>
                </a:endParaRPr>
              </a:p>
            </p:txBody>
          </p:sp>
          <p:sp>
            <p:nvSpPr>
              <p:cNvPr id="65" name="Нашивка 64"/>
              <p:cNvSpPr/>
              <p:nvPr/>
            </p:nvSpPr>
            <p:spPr>
              <a:xfrm flipH="1">
                <a:off x="762803" y="2072874"/>
                <a:ext cx="252000" cy="432000"/>
              </a:xfrm>
              <a:prstGeom prst="chevron">
                <a:avLst/>
              </a:prstGeom>
              <a:solidFill>
                <a:srgbClr val="0075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713232" rtl="0" eaLnBrk="1" latinLnBrk="0" hangingPunct="1">
                  <a:defRPr sz="1404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56616" algn="l" defTabSz="713232" rtl="0" eaLnBrk="1" latinLnBrk="0" hangingPunct="1">
                  <a:defRPr sz="1404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713232" algn="l" defTabSz="713232" rtl="0" eaLnBrk="1" latinLnBrk="0" hangingPunct="1">
                  <a:defRPr sz="1404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069848" algn="l" defTabSz="713232" rtl="0" eaLnBrk="1" latinLnBrk="0" hangingPunct="1">
                  <a:defRPr sz="1404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426464" algn="l" defTabSz="713232" rtl="0" eaLnBrk="1" latinLnBrk="0" hangingPunct="1">
                  <a:defRPr sz="1404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783080" algn="l" defTabSz="713232" rtl="0" eaLnBrk="1" latinLnBrk="0" hangingPunct="1">
                  <a:defRPr sz="1404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139696" algn="l" defTabSz="713232" rtl="0" eaLnBrk="1" latinLnBrk="0" hangingPunct="1">
                  <a:defRPr sz="1404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496312" algn="l" defTabSz="713232" rtl="0" eaLnBrk="1" latinLnBrk="0" hangingPunct="1">
                  <a:defRPr sz="1404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2852928" algn="l" defTabSz="713232" rtl="0" eaLnBrk="1" latinLnBrk="0" hangingPunct="1">
                  <a:defRPr sz="1404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>
                  <a:solidFill>
                    <a:srgbClr val="9E0A0F"/>
                  </a:solidFill>
                </a:endParaRPr>
              </a:p>
            </p:txBody>
          </p:sp>
        </p:grpSp>
      </p:grpSp>
      <p:sp>
        <p:nvSpPr>
          <p:cNvPr id="66" name="Прямоугольник 65"/>
          <p:cNvSpPr/>
          <p:nvPr/>
        </p:nvSpPr>
        <p:spPr>
          <a:xfrm>
            <a:off x="8939245" y="1327106"/>
            <a:ext cx="3252755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1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В.В. Путин</a:t>
            </a:r>
            <a:br>
              <a:rPr lang="ru-RU" sz="1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05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(Послание Федеральному собранию 20.02.2019)</a:t>
            </a:r>
            <a:endParaRPr lang="ru-RU" sz="11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67" name="Прямая соединительная линия 66"/>
          <p:cNvCxnSpPr/>
          <p:nvPr/>
        </p:nvCxnSpPr>
        <p:spPr>
          <a:xfrm rot="5400000">
            <a:off x="6308079" y="2125569"/>
            <a:ext cx="0" cy="720000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/>
          <p:cNvCxnSpPr/>
          <p:nvPr/>
        </p:nvCxnSpPr>
        <p:spPr>
          <a:xfrm rot="5400000">
            <a:off x="6308079" y="2720208"/>
            <a:ext cx="0" cy="612000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/>
          <p:cNvCxnSpPr/>
          <p:nvPr/>
        </p:nvCxnSpPr>
        <p:spPr>
          <a:xfrm rot="5400000">
            <a:off x="6308079" y="3314848"/>
            <a:ext cx="0" cy="504000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Прямоугольник 27"/>
          <p:cNvSpPr/>
          <p:nvPr/>
        </p:nvSpPr>
        <p:spPr>
          <a:xfrm>
            <a:off x="636870" y="5803739"/>
            <a:ext cx="109182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0099"/>
                </a:solidFill>
                <a:latin typeface="Arial Narrow" panose="020B0606020202030204" pitchFamily="34" charset="0"/>
                <a:ea typeface="Lato" panose="020F0502020204030203" pitchFamily="34" charset="0"/>
                <a:cs typeface="Lato" panose="020F0502020204030203" pitchFamily="34" charset="0"/>
              </a:rPr>
              <a:t>Государственная программа Алтайского края </a:t>
            </a:r>
          </a:p>
          <a:p>
            <a:pPr algn="ctr"/>
            <a:r>
              <a:rPr lang="ru-RU" b="1" dirty="0">
                <a:solidFill>
                  <a:srgbClr val="000099"/>
                </a:solidFill>
                <a:latin typeface="Arial Narrow" panose="020B0606020202030204" pitchFamily="34" charset="0"/>
                <a:ea typeface="Lato" panose="020F0502020204030203" pitchFamily="34" charset="0"/>
                <a:cs typeface="Lato" panose="020F0502020204030203" pitchFamily="34" charset="0"/>
              </a:rPr>
              <a:t>«Развитие образования и молодежной  политики  в Алтайском крае»</a:t>
            </a:r>
          </a:p>
        </p:txBody>
      </p:sp>
      <p:grpSp>
        <p:nvGrpSpPr>
          <p:cNvPr id="70" name="Группа 69"/>
          <p:cNvGrpSpPr/>
          <p:nvPr/>
        </p:nvGrpSpPr>
        <p:grpSpPr>
          <a:xfrm>
            <a:off x="9159110" y="1973302"/>
            <a:ext cx="2880000" cy="3611720"/>
            <a:chOff x="3335610" y="2381144"/>
            <a:chExt cx="2520000" cy="3611720"/>
          </a:xfrm>
        </p:grpSpPr>
        <p:grpSp>
          <p:nvGrpSpPr>
            <p:cNvPr id="71" name="Группа 70"/>
            <p:cNvGrpSpPr/>
            <p:nvPr/>
          </p:nvGrpSpPr>
          <p:grpSpPr>
            <a:xfrm>
              <a:off x="3335610" y="2381144"/>
              <a:ext cx="2520000" cy="3600000"/>
              <a:chOff x="388188" y="2401733"/>
              <a:chExt cx="2520000" cy="3600000"/>
            </a:xfrm>
          </p:grpSpPr>
          <p:grpSp>
            <p:nvGrpSpPr>
              <p:cNvPr id="73" name="Группа 72"/>
              <p:cNvGrpSpPr/>
              <p:nvPr/>
            </p:nvGrpSpPr>
            <p:grpSpPr>
              <a:xfrm>
                <a:off x="388188" y="2401733"/>
                <a:ext cx="2520000" cy="3600000"/>
                <a:chOff x="388188" y="2401733"/>
                <a:chExt cx="2520000" cy="3600000"/>
              </a:xfrm>
            </p:grpSpPr>
            <p:sp>
              <p:nvSpPr>
                <p:cNvPr id="75" name="Скругленный прямоугольник 74"/>
                <p:cNvSpPr/>
                <p:nvPr/>
              </p:nvSpPr>
              <p:spPr>
                <a:xfrm>
                  <a:off x="388188" y="2401733"/>
                  <a:ext cx="2520000" cy="3600000"/>
                </a:xfrm>
                <a:prstGeom prst="roundRect">
                  <a:avLst>
                    <a:gd name="adj" fmla="val 9350"/>
                  </a:avLst>
                </a:prstGeom>
                <a:solidFill>
                  <a:srgbClr val="BF9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pPr algn="ctr"/>
                  <a:r>
                    <a:rPr lang="ru-RU" sz="2000" b="1" dirty="0">
                      <a:solidFill>
                        <a:prstClr val="white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НАУКА</a:t>
                  </a:r>
                </a:p>
              </p:txBody>
            </p:sp>
            <p:sp>
              <p:nvSpPr>
                <p:cNvPr id="76" name="Скругленный прямоугольник 75"/>
                <p:cNvSpPr/>
                <p:nvPr/>
              </p:nvSpPr>
              <p:spPr>
                <a:xfrm>
                  <a:off x="406188" y="2419733"/>
                  <a:ext cx="2484000" cy="3564000"/>
                </a:xfrm>
                <a:prstGeom prst="roundRect">
                  <a:avLst>
                    <a:gd name="adj" fmla="val 9350"/>
                  </a:avLst>
                </a:prstGeom>
                <a:noFill/>
                <a:ln>
                  <a:solidFill>
                    <a:schemeClr val="bg1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prstClr val="white"/>
                    </a:solidFill>
                  </a:endParaRPr>
                </a:p>
              </p:txBody>
            </p:sp>
          </p:grpSp>
          <p:cxnSp>
            <p:nvCxnSpPr>
              <p:cNvPr id="74" name="Прямая соединительная линия 73"/>
              <p:cNvCxnSpPr/>
              <p:nvPr/>
            </p:nvCxnSpPr>
            <p:spPr>
              <a:xfrm>
                <a:off x="658188" y="2932666"/>
                <a:ext cx="1980000" cy="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2" name="Прямоугольник 71"/>
            <p:cNvSpPr/>
            <p:nvPr/>
          </p:nvSpPr>
          <p:spPr>
            <a:xfrm>
              <a:off x="3496663" y="3038209"/>
              <a:ext cx="2197894" cy="29546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82563" indent="-160338">
                <a:spcAft>
                  <a:spcPts val="600"/>
                </a:spcAft>
                <a:buFont typeface="Wingdings" panose="05000000000000000000" pitchFamily="2" charset="2"/>
                <a:buChar char="ü"/>
              </a:pPr>
              <a:r>
                <a:rPr lang="ru-RU" sz="1600" dirty="0">
                  <a:solidFill>
                    <a:prstClr val="white"/>
                  </a:solidFill>
                  <a:latin typeface="Arial Narrow" panose="020B0606020202030204" pitchFamily="34" charset="0"/>
                </a:rPr>
                <a:t>Развитие науки и научно-производственной кооперации</a:t>
              </a:r>
            </a:p>
            <a:p>
              <a:pPr marL="182563" indent="-160338">
                <a:spcAft>
                  <a:spcPts val="600"/>
                </a:spcAft>
                <a:buFont typeface="Wingdings" panose="05000000000000000000" pitchFamily="2" charset="2"/>
                <a:buChar char="ü"/>
              </a:pPr>
              <a:r>
                <a:rPr lang="ru-RU" sz="1600" spc="-80" dirty="0">
                  <a:solidFill>
                    <a:prstClr val="white"/>
                  </a:solidFill>
                  <a:latin typeface="Arial Narrow" panose="020B0606020202030204" pitchFamily="34" charset="0"/>
                </a:rPr>
                <a:t>Развитие передовой инфраструктуры </a:t>
              </a:r>
              <a:br>
                <a:rPr lang="ru-RU" sz="1600" spc="-80" dirty="0">
                  <a:solidFill>
                    <a:prstClr val="white"/>
                  </a:solidFill>
                  <a:latin typeface="Arial Narrow" panose="020B0606020202030204" pitchFamily="34" charset="0"/>
                </a:rPr>
              </a:br>
              <a:r>
                <a:rPr lang="ru-RU" sz="1600" spc="-80" dirty="0">
                  <a:solidFill>
                    <a:prstClr val="white"/>
                  </a:solidFill>
                  <a:latin typeface="Arial Narrow" panose="020B0606020202030204" pitchFamily="34" charset="0"/>
                </a:rPr>
                <a:t>для проведения исследований и разработок в РФ</a:t>
              </a:r>
            </a:p>
            <a:p>
              <a:pPr marL="182563" indent="-160338">
                <a:spcAft>
                  <a:spcPts val="600"/>
                </a:spcAft>
                <a:buFont typeface="Wingdings" panose="05000000000000000000" pitchFamily="2" charset="2"/>
                <a:buChar char="ü"/>
              </a:pPr>
              <a:r>
                <a:rPr lang="ru-RU" sz="1600" dirty="0">
                  <a:solidFill>
                    <a:prstClr val="white"/>
                  </a:solidFill>
                  <a:latin typeface="Arial Narrow" panose="020B0606020202030204" pitchFamily="34" charset="0"/>
                </a:rPr>
                <a:t>Развитие кадрового потенциала в сфере исследований </a:t>
              </a:r>
              <a:br>
                <a:rPr lang="ru-RU" sz="1600" dirty="0">
                  <a:solidFill>
                    <a:prstClr val="white"/>
                  </a:solidFill>
                  <a:latin typeface="Arial Narrow" panose="020B0606020202030204" pitchFamily="34" charset="0"/>
                </a:rPr>
              </a:br>
              <a:r>
                <a:rPr lang="ru-RU" sz="1600" dirty="0">
                  <a:solidFill>
                    <a:prstClr val="white"/>
                  </a:solidFill>
                  <a:latin typeface="Arial Narrow" panose="020B0606020202030204" pitchFamily="34" charset="0"/>
                </a:rPr>
                <a:t>и разработок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58630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рямоугольник 28"/>
          <p:cNvSpPr/>
          <p:nvPr/>
        </p:nvSpPr>
        <p:spPr>
          <a:xfrm>
            <a:off x="72229" y="10580"/>
            <a:ext cx="12192000" cy="936000"/>
          </a:xfrm>
          <a:prstGeom prst="rect">
            <a:avLst/>
          </a:prstGeom>
          <a:gradFill flip="none" rotWithShape="1">
            <a:gsLst>
              <a:gs pos="0">
                <a:srgbClr val="006CB5">
                  <a:shade val="30000"/>
                  <a:satMod val="115000"/>
                </a:srgbClr>
              </a:gs>
              <a:gs pos="50000">
                <a:srgbClr val="006CB5">
                  <a:shade val="67500"/>
                  <a:satMod val="115000"/>
                </a:srgbClr>
              </a:gs>
              <a:gs pos="100000">
                <a:srgbClr val="006CB5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67536" y="5120820"/>
            <a:ext cx="11563033" cy="1224385"/>
          </a:xfrm>
          <a:prstGeom prst="rect">
            <a:avLst/>
          </a:prstGeom>
          <a:solidFill>
            <a:schemeClr val="accent1">
              <a:lumMod val="20000"/>
              <a:lumOff val="8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ru-RU" sz="2000" dirty="0">
              <a:solidFill>
                <a:srgbClr val="0068A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50104" y="556323"/>
            <a:ext cx="11521199" cy="0"/>
          </a:xfrm>
          <a:prstGeom prst="line">
            <a:avLst/>
          </a:prstGeom>
          <a:ln w="12700">
            <a:solidFill>
              <a:srgbClr val="25AA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766693" y="6345205"/>
            <a:ext cx="10188000" cy="0"/>
          </a:xfrm>
          <a:prstGeom prst="line">
            <a:avLst/>
          </a:prstGeom>
          <a:ln w="12700">
            <a:solidFill>
              <a:srgbClr val="0068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2273927" y="-33128"/>
            <a:ext cx="7620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ea typeface="Roboto Condensed" pitchFamily="2" charset="0"/>
              </a:rPr>
              <a:t>Современная школа</a:t>
            </a:r>
            <a:endParaRPr lang="en-US" sz="32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ea typeface="Roboto Condensed" pitchFamily="2" charset="0"/>
            </a:endParaRPr>
          </a:p>
        </p:txBody>
      </p:sp>
      <p:grpSp>
        <p:nvGrpSpPr>
          <p:cNvPr id="10" name="Группа 9"/>
          <p:cNvGrpSpPr>
            <a:grpSpLocks noChangeAspect="1"/>
          </p:cNvGrpSpPr>
          <p:nvPr/>
        </p:nvGrpSpPr>
        <p:grpSpPr>
          <a:xfrm>
            <a:off x="11439370" y="-17584"/>
            <a:ext cx="759156" cy="939113"/>
            <a:chOff x="7850502" y="45963"/>
            <a:chExt cx="1125332" cy="1440000"/>
          </a:xfrm>
        </p:grpSpPr>
        <p:sp>
          <p:nvSpPr>
            <p:cNvPr id="11" name="Овал 10"/>
            <p:cNvSpPr/>
            <p:nvPr/>
          </p:nvSpPr>
          <p:spPr>
            <a:xfrm>
              <a:off x="8046073" y="209314"/>
              <a:ext cx="734190" cy="71665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noFill/>
              </a:endParaRP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7969296" y="1194726"/>
              <a:ext cx="897714" cy="15351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pic>
          <p:nvPicPr>
            <p:cNvPr id="13" name="Рисунок 6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0502" y="45963"/>
              <a:ext cx="1125332" cy="1440000"/>
            </a:xfrm>
            <a:prstGeom prst="rect">
              <a:avLst/>
            </a:prstGeom>
            <a:noFill/>
            <a:ln>
              <a:noFill/>
            </a:ln>
            <a:extLst/>
          </p:spPr>
        </p:pic>
      </p:grpSp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076" y="1191854"/>
            <a:ext cx="216000" cy="216000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612725" y="5146257"/>
            <a:ext cx="10826645" cy="1390124"/>
          </a:xfrm>
          <a:custGeom>
            <a:avLst/>
            <a:gdLst>
              <a:gd name="connsiteX0" fmla="*/ 0 w 11079053"/>
              <a:gd name="connsiteY0" fmla="*/ 0 h 1119794"/>
              <a:gd name="connsiteX1" fmla="*/ 11079053 w 11079053"/>
              <a:gd name="connsiteY1" fmla="*/ 0 h 1119794"/>
              <a:gd name="connsiteX2" fmla="*/ 11079053 w 11079053"/>
              <a:gd name="connsiteY2" fmla="*/ 1119794 h 1119794"/>
              <a:gd name="connsiteX3" fmla="*/ 0 w 11079053"/>
              <a:gd name="connsiteY3" fmla="*/ 1119794 h 1119794"/>
              <a:gd name="connsiteX4" fmla="*/ 0 w 11079053"/>
              <a:gd name="connsiteY4" fmla="*/ 0 h 1119794"/>
              <a:gd name="connsiteX0" fmla="*/ 0 w 11079053"/>
              <a:gd name="connsiteY0" fmla="*/ 0 h 1119794"/>
              <a:gd name="connsiteX1" fmla="*/ 11079053 w 11079053"/>
              <a:gd name="connsiteY1" fmla="*/ 0 h 1119794"/>
              <a:gd name="connsiteX2" fmla="*/ 10127075 w 11079053"/>
              <a:gd name="connsiteY2" fmla="*/ 1119794 h 1119794"/>
              <a:gd name="connsiteX3" fmla="*/ 0 w 11079053"/>
              <a:gd name="connsiteY3" fmla="*/ 1119794 h 1119794"/>
              <a:gd name="connsiteX4" fmla="*/ 0 w 11079053"/>
              <a:gd name="connsiteY4" fmla="*/ 0 h 1119794"/>
              <a:gd name="connsiteX0" fmla="*/ 0 w 10953793"/>
              <a:gd name="connsiteY0" fmla="*/ 12526 h 1132320"/>
              <a:gd name="connsiteX1" fmla="*/ 10953793 w 10953793"/>
              <a:gd name="connsiteY1" fmla="*/ 0 h 1132320"/>
              <a:gd name="connsiteX2" fmla="*/ 10127075 w 10953793"/>
              <a:gd name="connsiteY2" fmla="*/ 1132320 h 1132320"/>
              <a:gd name="connsiteX3" fmla="*/ 0 w 10953793"/>
              <a:gd name="connsiteY3" fmla="*/ 1132320 h 1132320"/>
              <a:gd name="connsiteX4" fmla="*/ 0 w 10953793"/>
              <a:gd name="connsiteY4" fmla="*/ 12526 h 1132320"/>
              <a:gd name="connsiteX0" fmla="*/ 0 w 10953793"/>
              <a:gd name="connsiteY0" fmla="*/ 12526 h 1132320"/>
              <a:gd name="connsiteX1" fmla="*/ 10953793 w 10953793"/>
              <a:gd name="connsiteY1" fmla="*/ 0 h 1132320"/>
              <a:gd name="connsiteX2" fmla="*/ 10127075 w 10953793"/>
              <a:gd name="connsiteY2" fmla="*/ 1132320 h 1132320"/>
              <a:gd name="connsiteX3" fmla="*/ 0 w 10953793"/>
              <a:gd name="connsiteY3" fmla="*/ 1132320 h 1132320"/>
              <a:gd name="connsiteX4" fmla="*/ 0 w 10953793"/>
              <a:gd name="connsiteY4" fmla="*/ 12526 h 1132320"/>
              <a:gd name="connsiteX0" fmla="*/ 0 w 10953793"/>
              <a:gd name="connsiteY0" fmla="*/ 12526 h 1144846"/>
              <a:gd name="connsiteX1" fmla="*/ 10953793 w 10953793"/>
              <a:gd name="connsiteY1" fmla="*/ 0 h 1144846"/>
              <a:gd name="connsiteX2" fmla="*/ 9676138 w 10953793"/>
              <a:gd name="connsiteY2" fmla="*/ 1144846 h 1144846"/>
              <a:gd name="connsiteX3" fmla="*/ 0 w 10953793"/>
              <a:gd name="connsiteY3" fmla="*/ 1132320 h 1144846"/>
              <a:gd name="connsiteX4" fmla="*/ 0 w 10953793"/>
              <a:gd name="connsiteY4" fmla="*/ 12526 h 1144846"/>
              <a:gd name="connsiteX0" fmla="*/ 0 w 10628116"/>
              <a:gd name="connsiteY0" fmla="*/ 0 h 1132320"/>
              <a:gd name="connsiteX1" fmla="*/ 10628116 w 10628116"/>
              <a:gd name="connsiteY1" fmla="*/ 12526 h 1132320"/>
              <a:gd name="connsiteX2" fmla="*/ 9676138 w 10628116"/>
              <a:gd name="connsiteY2" fmla="*/ 1132320 h 1132320"/>
              <a:gd name="connsiteX3" fmla="*/ 0 w 10628116"/>
              <a:gd name="connsiteY3" fmla="*/ 1119794 h 1132320"/>
              <a:gd name="connsiteX4" fmla="*/ 0 w 10628116"/>
              <a:gd name="connsiteY4" fmla="*/ 0 h 1132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28116" h="1132320">
                <a:moveTo>
                  <a:pt x="0" y="0"/>
                </a:moveTo>
                <a:lnTo>
                  <a:pt x="10628116" y="12526"/>
                </a:lnTo>
                <a:cubicBezTo>
                  <a:pt x="10114549" y="540279"/>
                  <a:pt x="9951711" y="754880"/>
                  <a:pt x="9676138" y="1132320"/>
                </a:cubicBezTo>
                <a:lnTo>
                  <a:pt x="0" y="1119794"/>
                </a:lnTo>
                <a:lnTo>
                  <a:pt x="0" y="0"/>
                </a:lnTo>
                <a:close/>
              </a:path>
            </a:pathLst>
          </a:cu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ru-RU" sz="1600" b="1" dirty="0">
                <a:solidFill>
                  <a:srgbClr val="0068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Будут созданы:</a:t>
            </a:r>
          </a:p>
          <a:p>
            <a:pPr marL="627063" indent="-176213" algn="just">
              <a:lnSpc>
                <a:spcPts val="16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500" dirty="0" smtClean="0">
                <a:solidFill>
                  <a:srgbClr val="0068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sz="15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высокооснащенные</a:t>
            </a:r>
            <a:r>
              <a:rPr lang="ru-RU" sz="15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места для обучающихся для реализации программ цифрового и гуманитарного профилей;</a:t>
            </a:r>
          </a:p>
          <a:p>
            <a:pPr marL="627063" indent="-176213" algn="just">
              <a:lnSpc>
                <a:spcPts val="16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условия для широкой реализации дистанционных программ </a:t>
            </a:r>
            <a:r>
              <a:rPr lang="ru-RU" sz="15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обучения.</a:t>
            </a:r>
            <a:endParaRPr lang="ru-RU" sz="15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0850" algn="just">
              <a:lnSpc>
                <a:spcPts val="1600"/>
              </a:lnSpc>
              <a:spcAft>
                <a:spcPts val="600"/>
              </a:spcAft>
            </a:pPr>
            <a:endParaRPr lang="ru-RU" sz="1500" dirty="0">
              <a:solidFill>
                <a:srgbClr val="0068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50925" y="1101969"/>
            <a:ext cx="5451075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7313">
              <a:lnSpc>
                <a:spcPts val="1800"/>
              </a:lnSpc>
              <a:spcAft>
                <a:spcPts val="600"/>
              </a:spcAft>
            </a:pPr>
            <a:r>
              <a:rPr lang="ru-RU" b="1" dirty="0" smtClean="0">
                <a:solidFill>
                  <a:srgbClr val="0068A6"/>
                </a:solidFill>
                <a:latin typeface="Times New Roman" panose="02020603050405020304" pitchFamily="18" charset="0"/>
                <a:cs typeface="Times New Roman" pitchFamily="18" charset="0"/>
              </a:rPr>
              <a:t>0 % </a:t>
            </a:r>
            <a:r>
              <a:rPr lang="ru-RU" b="1" dirty="0">
                <a:solidFill>
                  <a:srgbClr val="0068A6"/>
                </a:solidFill>
                <a:latin typeface="Times New Roman" panose="02020603050405020304" pitchFamily="18" charset="0"/>
                <a:cs typeface="Times New Roman" pitchFamily="18" charset="0"/>
              </a:rPr>
              <a:t>школ </a:t>
            </a:r>
            <a:r>
              <a:rPr lang="ru-RU" sz="1600" dirty="0">
                <a:solidFill>
                  <a:srgbClr val="0068A6"/>
                </a:solidFill>
                <a:latin typeface="Times New Roman" panose="02020603050405020304" pitchFamily="18" charset="0"/>
                <a:cs typeface="Times New Roman" pitchFamily="18" charset="0"/>
              </a:rPr>
              <a:t>реализуют программы общего образования </a:t>
            </a:r>
            <a:br>
              <a:rPr lang="ru-RU" sz="1600" dirty="0">
                <a:solidFill>
                  <a:srgbClr val="0068A6"/>
                </a:solidFill>
                <a:latin typeface="Times New Roman" panose="02020603050405020304" pitchFamily="18" charset="0"/>
                <a:cs typeface="Times New Roman" pitchFamily="18" charset="0"/>
              </a:rPr>
            </a:br>
            <a:r>
              <a:rPr lang="ru-RU" sz="1600" dirty="0">
                <a:solidFill>
                  <a:srgbClr val="0068A6"/>
                </a:solidFill>
                <a:latin typeface="Times New Roman" panose="02020603050405020304" pitchFamily="18" charset="0"/>
                <a:cs typeface="Times New Roman" pitchFamily="18" charset="0"/>
              </a:rPr>
              <a:t>в сетевой форме;</a:t>
            </a:r>
          </a:p>
          <a:p>
            <a:pPr marL="87313">
              <a:lnSpc>
                <a:spcPts val="1800"/>
              </a:lnSpc>
              <a:spcAft>
                <a:spcPts val="600"/>
              </a:spcAft>
            </a:pPr>
            <a:r>
              <a:rPr lang="ru-RU" b="1" dirty="0" smtClean="0">
                <a:solidFill>
                  <a:srgbClr val="0068A6"/>
                </a:solidFill>
                <a:latin typeface="Times New Roman" panose="02020603050405020304" pitchFamily="18" charset="0"/>
                <a:cs typeface="Times New Roman" pitchFamily="18" charset="0"/>
              </a:rPr>
              <a:t>0% </a:t>
            </a:r>
            <a:r>
              <a:rPr lang="ru-RU" b="1" dirty="0">
                <a:solidFill>
                  <a:srgbClr val="0068A6"/>
                </a:solidFill>
                <a:latin typeface="Times New Roman" panose="02020603050405020304" pitchFamily="18" charset="0"/>
                <a:cs typeface="Times New Roman" pitchFamily="18" charset="0"/>
              </a:rPr>
              <a:t>школ </a:t>
            </a:r>
            <a:r>
              <a:rPr lang="ru-RU" sz="1600" dirty="0">
                <a:solidFill>
                  <a:srgbClr val="0068A6"/>
                </a:solidFill>
                <a:latin typeface="Times New Roman" panose="02020603050405020304" pitchFamily="18" charset="0"/>
                <a:cs typeface="Times New Roman" pitchFamily="18" charset="0"/>
              </a:rPr>
              <a:t>реализуют дистанционные формы обучения;</a:t>
            </a:r>
          </a:p>
          <a:p>
            <a:pPr marL="87313">
              <a:lnSpc>
                <a:spcPts val="1800"/>
              </a:lnSpc>
              <a:spcAft>
                <a:spcPts val="600"/>
              </a:spcAft>
            </a:pPr>
            <a:r>
              <a:rPr lang="ru-RU" b="1" dirty="0" smtClean="0">
                <a:solidFill>
                  <a:srgbClr val="0068A6"/>
                </a:solidFill>
                <a:latin typeface="Times New Roman" panose="02020603050405020304" pitchFamily="18" charset="0"/>
                <a:cs typeface="Times New Roman" pitchFamily="18" charset="0"/>
              </a:rPr>
              <a:t>73</a:t>
            </a:r>
            <a:r>
              <a:rPr lang="ru-RU" b="1" dirty="0">
                <a:solidFill>
                  <a:srgbClr val="0068A6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68A6"/>
                </a:solidFill>
                <a:latin typeface="Times New Roman" panose="02020603050405020304" pitchFamily="18" charset="0"/>
                <a:cs typeface="Times New Roman" pitchFamily="18" charset="0"/>
              </a:rPr>
              <a:t>% </a:t>
            </a:r>
            <a:r>
              <a:rPr lang="ru-RU" b="1" dirty="0">
                <a:solidFill>
                  <a:srgbClr val="0068A6"/>
                </a:solidFill>
                <a:latin typeface="Times New Roman" panose="02020603050405020304" pitchFamily="18" charset="0"/>
                <a:cs typeface="Times New Roman" pitchFamily="18" charset="0"/>
              </a:rPr>
              <a:t>старшеклассников </a:t>
            </a:r>
            <a:r>
              <a:rPr lang="ru-RU" sz="1600" dirty="0">
                <a:solidFill>
                  <a:srgbClr val="0068A6"/>
                </a:solidFill>
                <a:latin typeface="Times New Roman" panose="02020603050405020304" pitchFamily="18" charset="0"/>
                <a:cs typeface="Times New Roman" pitchFamily="18" charset="0"/>
              </a:rPr>
              <a:t>обучаются по программам профильной направленности;</a:t>
            </a:r>
          </a:p>
          <a:p>
            <a:pPr marL="87313">
              <a:lnSpc>
                <a:spcPts val="1800"/>
              </a:lnSpc>
              <a:spcAft>
                <a:spcPts val="600"/>
              </a:spcAft>
            </a:pPr>
            <a:r>
              <a:rPr lang="ru-RU" b="1" dirty="0" smtClean="0">
                <a:solidFill>
                  <a:srgbClr val="0068A6"/>
                </a:solidFill>
                <a:latin typeface="Times New Roman" panose="02020603050405020304" pitchFamily="18" charset="0"/>
                <a:cs typeface="Times New Roman" pitchFamily="18" charset="0"/>
              </a:rPr>
              <a:t>100% </a:t>
            </a:r>
            <a:r>
              <a:rPr lang="ru-RU" b="1" dirty="0">
                <a:solidFill>
                  <a:srgbClr val="0068A6"/>
                </a:solidFill>
                <a:latin typeface="Times New Roman" panose="02020603050405020304" pitchFamily="18" charset="0"/>
                <a:cs typeface="Times New Roman" pitchFamily="18" charset="0"/>
              </a:rPr>
              <a:t>учебных кабинетов </a:t>
            </a:r>
            <a:r>
              <a:rPr lang="ru-RU" sz="1600" dirty="0">
                <a:solidFill>
                  <a:srgbClr val="0068A6"/>
                </a:solidFill>
                <a:latin typeface="Times New Roman" panose="02020603050405020304" pitchFamily="18" charset="0"/>
                <a:cs typeface="Times New Roman" pitchFamily="18" charset="0"/>
              </a:rPr>
              <a:t>школ оснащены учебно-лабораторным оборудованием по физике, химии, биологии;</a:t>
            </a:r>
          </a:p>
          <a:p>
            <a:pPr marL="87313">
              <a:lnSpc>
                <a:spcPts val="1800"/>
              </a:lnSpc>
              <a:spcAft>
                <a:spcPts val="600"/>
              </a:spcAft>
            </a:pPr>
            <a:r>
              <a:rPr lang="ru-RU" b="1" dirty="0" smtClean="0">
                <a:solidFill>
                  <a:srgbClr val="0068A6"/>
                </a:solidFill>
                <a:latin typeface="Times New Roman" panose="02020603050405020304" pitchFamily="18" charset="0"/>
                <a:cs typeface="Times New Roman" pitchFamily="18" charset="0"/>
              </a:rPr>
              <a:t>85% </a:t>
            </a:r>
            <a:r>
              <a:rPr lang="ru-RU" b="1" dirty="0">
                <a:solidFill>
                  <a:srgbClr val="0068A6"/>
                </a:solidFill>
                <a:latin typeface="Times New Roman" panose="02020603050405020304" pitchFamily="18" charset="0"/>
                <a:cs typeface="Times New Roman" pitchFamily="18" charset="0"/>
              </a:rPr>
              <a:t>школ </a:t>
            </a:r>
            <a:r>
              <a:rPr lang="ru-RU" sz="1600" dirty="0">
                <a:solidFill>
                  <a:srgbClr val="0068A6"/>
                </a:solidFill>
                <a:latin typeface="Times New Roman" panose="02020603050405020304" pitchFamily="18" charset="0"/>
                <a:cs typeface="Times New Roman" pitchFamily="18" charset="0"/>
              </a:rPr>
              <a:t>оснащены автоматизированными рабочими местами учителя;</a:t>
            </a:r>
          </a:p>
          <a:p>
            <a:pPr marL="87313">
              <a:lnSpc>
                <a:spcPts val="1800"/>
              </a:lnSpc>
              <a:spcAft>
                <a:spcPts val="600"/>
              </a:spcAft>
            </a:pPr>
            <a:r>
              <a:rPr lang="ru-RU" b="1" dirty="0" smtClean="0">
                <a:solidFill>
                  <a:srgbClr val="0068A6"/>
                </a:solidFill>
                <a:latin typeface="Times New Roman" panose="02020603050405020304" pitchFamily="18" charset="0"/>
                <a:cs typeface="Times New Roman" pitchFamily="18" charset="0"/>
              </a:rPr>
              <a:t>100% </a:t>
            </a:r>
            <a:r>
              <a:rPr lang="ru-RU" b="1" dirty="0">
                <a:solidFill>
                  <a:srgbClr val="0068A6"/>
                </a:solidFill>
                <a:latin typeface="Times New Roman" panose="02020603050405020304" pitchFamily="18" charset="0"/>
                <a:cs typeface="Times New Roman" pitchFamily="18" charset="0"/>
              </a:rPr>
              <a:t>школьников </a:t>
            </a:r>
            <a:r>
              <a:rPr lang="ru-RU" sz="1600" dirty="0">
                <a:solidFill>
                  <a:srgbClr val="0068A6"/>
                </a:solidFill>
                <a:latin typeface="Times New Roman" panose="02020603050405020304" pitchFamily="18" charset="0"/>
                <a:cs typeface="Times New Roman" pitchFamily="18" charset="0"/>
              </a:rPr>
              <a:t>осваивают программы внеурочной деятельности в соответствии с ФГОС общего образования;</a:t>
            </a:r>
          </a:p>
          <a:p>
            <a:pPr marL="87313">
              <a:lnSpc>
                <a:spcPts val="1800"/>
              </a:lnSpc>
              <a:spcAft>
                <a:spcPts val="600"/>
              </a:spcAft>
            </a:pPr>
            <a:r>
              <a:rPr lang="ru-RU" b="1" dirty="0" smtClean="0">
                <a:solidFill>
                  <a:srgbClr val="0068A6"/>
                </a:solidFill>
                <a:latin typeface="Times New Roman" panose="02020603050405020304" pitchFamily="18" charset="0"/>
                <a:cs typeface="Times New Roman" pitchFamily="18" charset="0"/>
              </a:rPr>
              <a:t>52% </a:t>
            </a:r>
            <a:r>
              <a:rPr lang="ru-RU" b="1" dirty="0">
                <a:solidFill>
                  <a:srgbClr val="0068A6"/>
                </a:solidFill>
                <a:latin typeface="Times New Roman" panose="02020603050405020304" pitchFamily="18" charset="0"/>
                <a:cs typeface="Times New Roman" pitchFamily="18" charset="0"/>
              </a:rPr>
              <a:t>школьников </a:t>
            </a:r>
            <a:r>
              <a:rPr lang="ru-RU" sz="1600" dirty="0">
                <a:solidFill>
                  <a:srgbClr val="0068A6"/>
                </a:solidFill>
                <a:latin typeface="Times New Roman" panose="02020603050405020304" pitchFamily="18" charset="0"/>
                <a:cs typeface="Times New Roman" pitchFamily="18" charset="0"/>
              </a:rPr>
              <a:t>изучают дополнительные образовательные </a:t>
            </a:r>
            <a:r>
              <a:rPr lang="ru-RU" sz="1600" dirty="0" smtClean="0">
                <a:solidFill>
                  <a:srgbClr val="0068A6"/>
                </a:solidFill>
                <a:latin typeface="Times New Roman" panose="02020603050405020304" pitchFamily="18" charset="0"/>
                <a:cs typeface="Times New Roman" pitchFamily="18" charset="0"/>
              </a:rPr>
              <a:t>программы.</a:t>
            </a:r>
            <a:endParaRPr lang="ru-RU" sz="1600" dirty="0">
              <a:solidFill>
                <a:srgbClr val="0068A6"/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pPr marL="87313">
              <a:lnSpc>
                <a:spcPts val="1800"/>
              </a:lnSpc>
              <a:spcAft>
                <a:spcPts val="600"/>
              </a:spcAft>
            </a:pPr>
            <a:r>
              <a:rPr lang="ru-RU" b="1" dirty="0" smtClean="0">
                <a:solidFill>
                  <a:srgbClr val="0068A6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endParaRPr lang="ru-RU" sz="1600" dirty="0">
              <a:solidFill>
                <a:srgbClr val="0068A6"/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693" y="1701827"/>
            <a:ext cx="216000" cy="21600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693" y="3263663"/>
            <a:ext cx="216000" cy="216000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693" y="3794050"/>
            <a:ext cx="216000" cy="216000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1585511" y="546470"/>
            <a:ext cx="31513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rgbClr val="25AAE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БАЗОВОЕ СОСТОЯНИЕ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116978" y="524531"/>
            <a:ext cx="37489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rgbClr val="25AAE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ОЖИДАЕМЫЕ РЕЗУЛЬТАТЫ</a:t>
            </a:r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925" y="2120800"/>
            <a:ext cx="216000" cy="216000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571" y="2565279"/>
            <a:ext cx="216000" cy="216000"/>
          </a:xfrm>
          <a:prstGeom prst="rect">
            <a:avLst/>
          </a:prstGeom>
        </p:spPr>
      </p:pic>
      <p:graphicFrame>
        <p:nvGraphicFramePr>
          <p:cNvPr id="36" name="Диаграмма 35"/>
          <p:cNvGraphicFramePr/>
          <p:nvPr>
            <p:extLst/>
          </p:nvPr>
        </p:nvGraphicFramePr>
        <p:xfrm>
          <a:off x="6102000" y="3719012"/>
          <a:ext cx="5591503" cy="16573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30" name="Рисунок 29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9052" y="1191854"/>
            <a:ext cx="5110723" cy="360431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430060" y="1255305"/>
            <a:ext cx="4401653" cy="1081495"/>
          </a:xfrm>
          <a:prstGeom prst="rect">
            <a:avLst/>
          </a:prstGeom>
          <a:solidFill>
            <a:srgbClr val="D3EB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i="1" dirty="0">
                <a:solidFill>
                  <a:srgbClr val="002060"/>
                </a:solidFill>
              </a:rPr>
              <a:t>В 3 базовых школах оборудованы центры для реализации цифрового, естественно-научного, гуманитарного профилей для реализации программ в сетевой форме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647634" y="4139685"/>
            <a:ext cx="4435893" cy="7546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i="1" dirty="0">
                <a:solidFill>
                  <a:srgbClr val="002060"/>
                </a:solidFill>
              </a:rPr>
              <a:t>1027 обучающихся  охвачены  программами цифрового, естественно-научного, гуманитарного профилей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693" y="4297945"/>
            <a:ext cx="21907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575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0" y="15318"/>
            <a:ext cx="12192001" cy="502766"/>
          </a:xfrm>
          <a:prstGeom prst="rect">
            <a:avLst/>
          </a:prstGeom>
          <a:gradFill flip="none" rotWithShape="1">
            <a:gsLst>
              <a:gs pos="0">
                <a:srgbClr val="006CB5">
                  <a:shade val="30000"/>
                  <a:satMod val="115000"/>
                </a:srgbClr>
              </a:gs>
              <a:gs pos="50000">
                <a:srgbClr val="006CB5">
                  <a:shade val="67500"/>
                  <a:satMod val="115000"/>
                </a:srgbClr>
              </a:gs>
              <a:gs pos="100000">
                <a:srgbClr val="006CB5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667" b="1" dirty="0">
                <a:solidFill>
                  <a:srgbClr val="FFFFFF"/>
                </a:solidFill>
              </a:rPr>
              <a:t>СОВРЕМЕННАЯ ШКОЛА</a:t>
            </a:r>
            <a:endParaRPr lang="ru-RU" sz="2667" dirty="0">
              <a:solidFill>
                <a:srgbClr val="FFFFFF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176127" y="1350049"/>
            <a:ext cx="4028690" cy="369332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cs typeface="Times New Roman" panose="02020603050405020304" pitchFamily="18" charset="0"/>
              </a:rPr>
              <a:t>Новое оборудование </a:t>
            </a:r>
            <a:r>
              <a:rPr lang="ru-RU" dirty="0">
                <a:solidFill>
                  <a:srgbClr val="002060"/>
                </a:solidFill>
                <a:cs typeface="Times New Roman" panose="02020603050405020304" pitchFamily="18" charset="0"/>
              </a:rPr>
              <a:t>для </a:t>
            </a:r>
            <a:r>
              <a:rPr lang="ru-RU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школ </a:t>
            </a:r>
            <a:endParaRPr lang="en-US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921697" y="2510722"/>
            <a:ext cx="39548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cs typeface="Times New Roman" panose="02020603050405020304" pitchFamily="18" charset="0"/>
              </a:rPr>
              <a:t>Центры образования «Точка роста» </a:t>
            </a:r>
            <a:r>
              <a:rPr lang="ru-RU" dirty="0">
                <a:solidFill>
                  <a:srgbClr val="002060"/>
                </a:solidFill>
                <a:cs typeface="Times New Roman" panose="02020603050405020304" pitchFamily="18" charset="0"/>
              </a:rPr>
              <a:t>в </a:t>
            </a:r>
            <a:r>
              <a:rPr lang="ru-RU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школах</a:t>
            </a:r>
            <a:endParaRPr lang="en-US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>
            <a:off x="505723" y="2149967"/>
            <a:ext cx="11429079" cy="0"/>
          </a:xfrm>
          <a:prstGeom prst="line">
            <a:avLst/>
          </a:prstGeom>
          <a:ln w="12700" cap="rnd">
            <a:solidFill>
              <a:srgbClr val="1D4999"/>
            </a:solidFill>
            <a:prstDash val="dash"/>
            <a:round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V="1">
            <a:off x="381460" y="6155094"/>
            <a:ext cx="11429079" cy="72650"/>
          </a:xfrm>
          <a:prstGeom prst="line">
            <a:avLst/>
          </a:prstGeom>
          <a:ln w="12700" cap="rnd">
            <a:solidFill>
              <a:srgbClr val="1D4999"/>
            </a:solidFill>
            <a:prstDash val="dash"/>
            <a:round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404966" y="4200182"/>
            <a:ext cx="11429079" cy="0"/>
          </a:xfrm>
          <a:prstGeom prst="line">
            <a:avLst/>
          </a:prstGeom>
          <a:ln w="12700" cap="rnd">
            <a:solidFill>
              <a:srgbClr val="1D4999"/>
            </a:solidFill>
            <a:prstDash val="dash"/>
            <a:round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Группа 32"/>
          <p:cNvGrpSpPr>
            <a:grpSpLocks noChangeAspect="1"/>
          </p:cNvGrpSpPr>
          <p:nvPr/>
        </p:nvGrpSpPr>
        <p:grpSpPr>
          <a:xfrm>
            <a:off x="174669" y="1139920"/>
            <a:ext cx="772578" cy="720000"/>
            <a:chOff x="2848588" y="3099269"/>
            <a:chExt cx="579433" cy="540000"/>
          </a:xfrm>
        </p:grpSpPr>
        <p:sp>
          <p:nvSpPr>
            <p:cNvPr id="34" name="Восьмиугольник 33"/>
            <p:cNvSpPr/>
            <p:nvPr/>
          </p:nvSpPr>
          <p:spPr>
            <a:xfrm rot="20160000">
              <a:off x="2857667" y="3099269"/>
              <a:ext cx="561274" cy="540000"/>
            </a:xfrm>
            <a:prstGeom prst="octagon">
              <a:avLst/>
            </a:prstGeom>
            <a:solidFill>
              <a:srgbClr val="1D4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FFFF"/>
                </a:solidFill>
              </a:endParaRPr>
            </a:p>
          </p:txBody>
        </p:sp>
        <p:pic>
          <p:nvPicPr>
            <p:cNvPr id="35" name="Рисунок 3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48588" y="3156233"/>
              <a:ext cx="579433" cy="440367"/>
            </a:xfrm>
            <a:prstGeom prst="rect">
              <a:avLst/>
            </a:prstGeom>
          </p:spPr>
        </p:pic>
      </p:grpSp>
      <p:grpSp>
        <p:nvGrpSpPr>
          <p:cNvPr id="36" name="Группа 35"/>
          <p:cNvGrpSpPr>
            <a:grpSpLocks noChangeAspect="1"/>
          </p:cNvGrpSpPr>
          <p:nvPr/>
        </p:nvGrpSpPr>
        <p:grpSpPr>
          <a:xfrm>
            <a:off x="131541" y="2612387"/>
            <a:ext cx="748364" cy="720000"/>
            <a:chOff x="2857667" y="4095075"/>
            <a:chExt cx="561274" cy="540000"/>
          </a:xfrm>
        </p:grpSpPr>
        <p:sp>
          <p:nvSpPr>
            <p:cNvPr id="37" name="Восьмиугольник 36"/>
            <p:cNvSpPr/>
            <p:nvPr/>
          </p:nvSpPr>
          <p:spPr>
            <a:xfrm rot="20160000">
              <a:off x="2857667" y="4095075"/>
              <a:ext cx="561274" cy="540000"/>
            </a:xfrm>
            <a:prstGeom prst="octagon">
              <a:avLst/>
            </a:prstGeom>
            <a:solidFill>
              <a:srgbClr val="1D4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FFFF"/>
                </a:solidFill>
              </a:endParaRPr>
            </a:p>
          </p:txBody>
        </p:sp>
        <p:pic>
          <p:nvPicPr>
            <p:cNvPr id="38" name="Рисунок 3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16138" y="4155986"/>
              <a:ext cx="444332" cy="360000"/>
            </a:xfrm>
            <a:prstGeom prst="rect">
              <a:avLst/>
            </a:prstGeom>
          </p:spPr>
        </p:pic>
      </p:grpSp>
      <p:sp>
        <p:nvSpPr>
          <p:cNvPr id="42" name="Прямоугольник 41"/>
          <p:cNvSpPr/>
          <p:nvPr/>
        </p:nvSpPr>
        <p:spPr>
          <a:xfrm>
            <a:off x="1499204" y="4696424"/>
            <a:ext cx="287433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ru-RU" b="1" dirty="0">
                <a:solidFill>
                  <a:srgbClr val="002060"/>
                </a:solidFill>
                <a:cs typeface="Times New Roman" panose="02020603050405020304" pitchFamily="18" charset="0"/>
              </a:rPr>
              <a:t>Охват обучающихся </a:t>
            </a:r>
            <a:r>
              <a:rPr lang="ru-RU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 </a:t>
            </a:r>
            <a:r>
              <a:rPr lang="ru-RU" dirty="0">
                <a:solidFill>
                  <a:srgbClr val="002060"/>
                </a:solidFill>
                <a:cs typeface="Times New Roman" panose="02020603050405020304" pitchFamily="18" charset="0"/>
              </a:rPr>
              <a:t>программами цифрового и гуманитарного профилей</a:t>
            </a:r>
            <a:endParaRPr lang="en-US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grpSp>
        <p:nvGrpSpPr>
          <p:cNvPr id="43" name="Группа 42"/>
          <p:cNvGrpSpPr>
            <a:grpSpLocks noChangeAspect="1"/>
          </p:cNvGrpSpPr>
          <p:nvPr/>
        </p:nvGrpSpPr>
        <p:grpSpPr>
          <a:xfrm>
            <a:off x="313686" y="4675897"/>
            <a:ext cx="748364" cy="720000"/>
            <a:chOff x="2857667" y="6086686"/>
            <a:chExt cx="561274" cy="540000"/>
          </a:xfrm>
        </p:grpSpPr>
        <p:sp>
          <p:nvSpPr>
            <p:cNvPr id="44" name="Восьмиугольник 43"/>
            <p:cNvSpPr/>
            <p:nvPr/>
          </p:nvSpPr>
          <p:spPr>
            <a:xfrm rot="20160000">
              <a:off x="2857667" y="6086686"/>
              <a:ext cx="561274" cy="540000"/>
            </a:xfrm>
            <a:prstGeom prst="octagon">
              <a:avLst/>
            </a:prstGeom>
            <a:solidFill>
              <a:srgbClr val="1D4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FFFF"/>
                </a:solidFill>
              </a:endParaRPr>
            </a:p>
          </p:txBody>
        </p:sp>
        <p:pic>
          <p:nvPicPr>
            <p:cNvPr id="45" name="Рисунок 4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2933" y="6151888"/>
              <a:ext cx="350743" cy="417629"/>
            </a:xfrm>
            <a:prstGeom prst="rect">
              <a:avLst/>
            </a:prstGeom>
          </p:spPr>
        </p:pic>
      </p:grpSp>
      <p:sp>
        <p:nvSpPr>
          <p:cNvPr id="30" name="Прямоугольник 29"/>
          <p:cNvSpPr/>
          <p:nvPr/>
        </p:nvSpPr>
        <p:spPr>
          <a:xfrm>
            <a:off x="8711905" y="4608885"/>
            <a:ext cx="2775097" cy="1077218"/>
          </a:xfrm>
          <a:prstGeom prst="rect">
            <a:avLst/>
          </a:prstGeom>
        </p:spPr>
        <p:txBody>
          <a:bodyPr wrap="square" numCol="1" spcCol="144000">
            <a:spAutoFit/>
          </a:bodyPr>
          <a:lstStyle/>
          <a:p>
            <a:r>
              <a:rPr lang="ru-RU" sz="1600" dirty="0">
                <a:solidFill>
                  <a:srgbClr val="002060"/>
                </a:solidFill>
                <a:cs typeface="Times New Roman" panose="02020603050405020304" pitchFamily="18" charset="0"/>
              </a:rPr>
              <a:t>2020 – </a:t>
            </a:r>
            <a:r>
              <a:rPr lang="ru-RU" sz="16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718 </a:t>
            </a:r>
            <a:r>
              <a:rPr lang="ru-RU" sz="1600" dirty="0">
                <a:solidFill>
                  <a:srgbClr val="002060"/>
                </a:solidFill>
                <a:cs typeface="Times New Roman" panose="02020603050405020304" pitchFamily="18" charset="0"/>
              </a:rPr>
              <a:t>человек</a:t>
            </a:r>
          </a:p>
          <a:p>
            <a:r>
              <a:rPr lang="ru-RU" sz="1600" dirty="0">
                <a:solidFill>
                  <a:srgbClr val="002060"/>
                </a:solidFill>
                <a:cs typeface="Times New Roman" panose="02020603050405020304" pitchFamily="18" charset="0"/>
              </a:rPr>
              <a:t>2021 – </a:t>
            </a:r>
            <a:r>
              <a:rPr lang="ru-RU" sz="16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817 </a:t>
            </a:r>
            <a:r>
              <a:rPr lang="ru-RU" sz="1600" dirty="0">
                <a:solidFill>
                  <a:srgbClr val="002060"/>
                </a:solidFill>
                <a:cs typeface="Times New Roman" panose="02020603050405020304" pitchFamily="18" charset="0"/>
              </a:rPr>
              <a:t>человек</a:t>
            </a:r>
            <a:endParaRPr lang="en-US" sz="1600" dirty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r>
              <a:rPr lang="ru-RU" sz="1600" dirty="0">
                <a:solidFill>
                  <a:srgbClr val="002060"/>
                </a:solidFill>
                <a:cs typeface="Times New Roman" panose="02020603050405020304" pitchFamily="18" charset="0"/>
              </a:rPr>
              <a:t>2022 – </a:t>
            </a:r>
            <a:r>
              <a:rPr lang="ru-RU" sz="16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1027 </a:t>
            </a:r>
            <a:r>
              <a:rPr lang="ru-RU" sz="1600" dirty="0">
                <a:solidFill>
                  <a:srgbClr val="002060"/>
                </a:solidFill>
                <a:cs typeface="Times New Roman" panose="02020603050405020304" pitchFamily="18" charset="0"/>
              </a:rPr>
              <a:t>человек</a:t>
            </a:r>
          </a:p>
          <a:p>
            <a:r>
              <a:rPr lang="ru-RU" sz="16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endParaRPr lang="en-US" sz="1600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9420455" y="2149967"/>
            <a:ext cx="2413590" cy="1569660"/>
          </a:xfrm>
          <a:prstGeom prst="rect">
            <a:avLst/>
          </a:prstGeom>
        </p:spPr>
        <p:txBody>
          <a:bodyPr wrap="square" numCol="1" spcCol="144000">
            <a:spAutoFit/>
          </a:bodyPr>
          <a:lstStyle/>
          <a:p>
            <a:endParaRPr lang="ru-RU" sz="1600" dirty="0" smtClean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endParaRPr lang="ru-RU" sz="1600" dirty="0" smtClean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r>
              <a:rPr lang="ru-RU" sz="16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2020 </a:t>
            </a:r>
            <a:r>
              <a:rPr lang="ru-RU" sz="1600" dirty="0">
                <a:solidFill>
                  <a:srgbClr val="002060"/>
                </a:solidFill>
                <a:cs typeface="Times New Roman" panose="02020603050405020304" pitchFamily="18" charset="0"/>
              </a:rPr>
              <a:t>–  </a:t>
            </a:r>
            <a:r>
              <a:rPr lang="ru-RU" sz="16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1 центр</a:t>
            </a:r>
            <a:endParaRPr lang="ru-RU" sz="1600" dirty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r>
              <a:rPr lang="ru-RU" sz="1600" dirty="0">
                <a:solidFill>
                  <a:srgbClr val="002060"/>
                </a:solidFill>
                <a:cs typeface="Times New Roman" panose="02020603050405020304" pitchFamily="18" charset="0"/>
              </a:rPr>
              <a:t>2021 – </a:t>
            </a:r>
            <a:r>
              <a:rPr lang="ru-RU" sz="16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2 центра</a:t>
            </a:r>
            <a:endParaRPr lang="en-US" sz="1600" dirty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r>
              <a:rPr lang="ru-RU" sz="1600" dirty="0">
                <a:solidFill>
                  <a:srgbClr val="002060"/>
                </a:solidFill>
                <a:cs typeface="Times New Roman" panose="02020603050405020304" pitchFamily="18" charset="0"/>
              </a:rPr>
              <a:t>2022 – </a:t>
            </a:r>
            <a:r>
              <a:rPr lang="ru-RU" sz="16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3 центра</a:t>
            </a:r>
          </a:p>
          <a:p>
            <a:r>
              <a:rPr lang="ru-RU" sz="16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endParaRPr lang="en-US" sz="1600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9441712" y="657552"/>
            <a:ext cx="2413590" cy="830997"/>
          </a:xfrm>
          <a:prstGeom prst="rect">
            <a:avLst/>
          </a:prstGeom>
        </p:spPr>
        <p:txBody>
          <a:bodyPr wrap="square" numCol="1" spcCol="144000">
            <a:spAutoFit/>
          </a:bodyPr>
          <a:lstStyle/>
          <a:p>
            <a:endParaRPr lang="ru-RU" sz="1600" dirty="0" smtClean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r>
              <a:rPr lang="ru-RU" sz="16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2019 – 2024 - 6 </a:t>
            </a:r>
            <a:r>
              <a:rPr lang="ru-RU" sz="1600" dirty="0">
                <a:solidFill>
                  <a:srgbClr val="002060"/>
                </a:solidFill>
                <a:cs typeface="Times New Roman" panose="02020603050405020304" pitchFamily="18" charset="0"/>
              </a:rPr>
              <a:t>школ</a:t>
            </a:r>
          </a:p>
          <a:p>
            <a:r>
              <a:rPr lang="ru-RU" sz="16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endParaRPr lang="en-US" sz="1600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5714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Прямоугольник 26"/>
          <p:cNvSpPr/>
          <p:nvPr/>
        </p:nvSpPr>
        <p:spPr>
          <a:xfrm>
            <a:off x="-12073" y="-14471"/>
            <a:ext cx="12192000" cy="936000"/>
          </a:xfrm>
          <a:prstGeom prst="rect">
            <a:avLst/>
          </a:prstGeom>
          <a:gradFill flip="none" rotWithShape="1">
            <a:gsLst>
              <a:gs pos="0">
                <a:srgbClr val="006CB5">
                  <a:shade val="30000"/>
                  <a:satMod val="115000"/>
                </a:srgbClr>
              </a:gs>
              <a:gs pos="50000">
                <a:srgbClr val="006CB5">
                  <a:shade val="67500"/>
                  <a:satMod val="115000"/>
                </a:srgbClr>
              </a:gs>
              <a:gs pos="100000">
                <a:srgbClr val="006CB5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9" name="Shape 38"/>
          <p:cNvSpPr/>
          <p:nvPr/>
        </p:nvSpPr>
        <p:spPr>
          <a:xfrm rot="6697391" flipH="1">
            <a:off x="4202269" y="1247355"/>
            <a:ext cx="5056177" cy="4278606"/>
          </a:xfrm>
          <a:prstGeom prst="swooshArrow">
            <a:avLst>
              <a:gd name="adj1" fmla="val 21129"/>
              <a:gd name="adj2" fmla="val 46224"/>
            </a:avLst>
          </a:prstGeom>
          <a:solidFill>
            <a:schemeClr val="accent1">
              <a:lumMod val="20000"/>
              <a:lumOff val="80000"/>
              <a:alpha val="25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cxnSp>
        <p:nvCxnSpPr>
          <p:cNvPr id="6" name="Прямая соединительная линия 5"/>
          <p:cNvCxnSpPr/>
          <p:nvPr/>
        </p:nvCxnSpPr>
        <p:spPr>
          <a:xfrm>
            <a:off x="989927" y="4510303"/>
            <a:ext cx="10188000" cy="0"/>
          </a:xfrm>
          <a:prstGeom prst="line">
            <a:avLst/>
          </a:prstGeom>
          <a:ln w="12700">
            <a:solidFill>
              <a:srgbClr val="0068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2279963" y="-97532"/>
            <a:ext cx="7620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 Narrow" panose="020B0606020202030204" pitchFamily="34" charset="0"/>
                <a:ea typeface="Roboto Condensed" pitchFamily="2" charset="0"/>
              </a:rPr>
              <a:t>Успех каждого ребенка</a:t>
            </a:r>
            <a:endParaRPr lang="en-US" sz="32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 Narrow" panose="020B0606020202030204" pitchFamily="34" charset="0"/>
              <a:ea typeface="Roboto Condensed" pitchFamily="2" charset="0"/>
            </a:endParaRPr>
          </a:p>
        </p:txBody>
      </p:sp>
      <p:grpSp>
        <p:nvGrpSpPr>
          <p:cNvPr id="10" name="Группа 9"/>
          <p:cNvGrpSpPr>
            <a:grpSpLocks noChangeAspect="1"/>
          </p:cNvGrpSpPr>
          <p:nvPr/>
        </p:nvGrpSpPr>
        <p:grpSpPr>
          <a:xfrm>
            <a:off x="11430000" y="36043"/>
            <a:ext cx="694452" cy="888635"/>
            <a:chOff x="7850502" y="45963"/>
            <a:chExt cx="1125332" cy="1440000"/>
          </a:xfrm>
        </p:grpSpPr>
        <p:sp>
          <p:nvSpPr>
            <p:cNvPr id="11" name="Овал 10"/>
            <p:cNvSpPr/>
            <p:nvPr/>
          </p:nvSpPr>
          <p:spPr>
            <a:xfrm>
              <a:off x="8046073" y="209314"/>
              <a:ext cx="734190" cy="71665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noFill/>
              </a:endParaRP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7969296" y="1194726"/>
              <a:ext cx="897714" cy="15351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pic>
          <p:nvPicPr>
            <p:cNvPr id="13" name="Рисунок 6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0502" y="45963"/>
              <a:ext cx="1125332" cy="1440000"/>
            </a:xfrm>
            <a:prstGeom prst="rect">
              <a:avLst/>
            </a:prstGeom>
            <a:noFill/>
            <a:ln>
              <a:noFill/>
            </a:ln>
            <a:extLst/>
          </p:spPr>
        </p:pic>
      </p:grpSp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525" y="1190110"/>
            <a:ext cx="216000" cy="216000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6210300" y="1344826"/>
            <a:ext cx="5778278" cy="2144177"/>
          </a:xfrm>
          <a:custGeom>
            <a:avLst/>
            <a:gdLst>
              <a:gd name="connsiteX0" fmla="*/ 0 w 11079053"/>
              <a:gd name="connsiteY0" fmla="*/ 0 h 1119794"/>
              <a:gd name="connsiteX1" fmla="*/ 11079053 w 11079053"/>
              <a:gd name="connsiteY1" fmla="*/ 0 h 1119794"/>
              <a:gd name="connsiteX2" fmla="*/ 11079053 w 11079053"/>
              <a:gd name="connsiteY2" fmla="*/ 1119794 h 1119794"/>
              <a:gd name="connsiteX3" fmla="*/ 0 w 11079053"/>
              <a:gd name="connsiteY3" fmla="*/ 1119794 h 1119794"/>
              <a:gd name="connsiteX4" fmla="*/ 0 w 11079053"/>
              <a:gd name="connsiteY4" fmla="*/ 0 h 1119794"/>
              <a:gd name="connsiteX0" fmla="*/ 0 w 11079053"/>
              <a:gd name="connsiteY0" fmla="*/ 0 h 1119794"/>
              <a:gd name="connsiteX1" fmla="*/ 11079053 w 11079053"/>
              <a:gd name="connsiteY1" fmla="*/ 0 h 1119794"/>
              <a:gd name="connsiteX2" fmla="*/ 10127075 w 11079053"/>
              <a:gd name="connsiteY2" fmla="*/ 1119794 h 1119794"/>
              <a:gd name="connsiteX3" fmla="*/ 0 w 11079053"/>
              <a:gd name="connsiteY3" fmla="*/ 1119794 h 1119794"/>
              <a:gd name="connsiteX4" fmla="*/ 0 w 11079053"/>
              <a:gd name="connsiteY4" fmla="*/ 0 h 1119794"/>
              <a:gd name="connsiteX0" fmla="*/ 0 w 10953793"/>
              <a:gd name="connsiteY0" fmla="*/ 12526 h 1132320"/>
              <a:gd name="connsiteX1" fmla="*/ 10953793 w 10953793"/>
              <a:gd name="connsiteY1" fmla="*/ 0 h 1132320"/>
              <a:gd name="connsiteX2" fmla="*/ 10127075 w 10953793"/>
              <a:gd name="connsiteY2" fmla="*/ 1132320 h 1132320"/>
              <a:gd name="connsiteX3" fmla="*/ 0 w 10953793"/>
              <a:gd name="connsiteY3" fmla="*/ 1132320 h 1132320"/>
              <a:gd name="connsiteX4" fmla="*/ 0 w 10953793"/>
              <a:gd name="connsiteY4" fmla="*/ 12526 h 1132320"/>
              <a:gd name="connsiteX0" fmla="*/ 0 w 10953793"/>
              <a:gd name="connsiteY0" fmla="*/ 12526 h 1132320"/>
              <a:gd name="connsiteX1" fmla="*/ 10953793 w 10953793"/>
              <a:gd name="connsiteY1" fmla="*/ 0 h 1132320"/>
              <a:gd name="connsiteX2" fmla="*/ 10127075 w 10953793"/>
              <a:gd name="connsiteY2" fmla="*/ 1132320 h 1132320"/>
              <a:gd name="connsiteX3" fmla="*/ 0 w 10953793"/>
              <a:gd name="connsiteY3" fmla="*/ 1132320 h 1132320"/>
              <a:gd name="connsiteX4" fmla="*/ 0 w 10953793"/>
              <a:gd name="connsiteY4" fmla="*/ 12526 h 1132320"/>
              <a:gd name="connsiteX0" fmla="*/ 0 w 10953793"/>
              <a:gd name="connsiteY0" fmla="*/ 12526 h 1144846"/>
              <a:gd name="connsiteX1" fmla="*/ 10953793 w 10953793"/>
              <a:gd name="connsiteY1" fmla="*/ 0 h 1144846"/>
              <a:gd name="connsiteX2" fmla="*/ 9676138 w 10953793"/>
              <a:gd name="connsiteY2" fmla="*/ 1144846 h 1144846"/>
              <a:gd name="connsiteX3" fmla="*/ 0 w 10953793"/>
              <a:gd name="connsiteY3" fmla="*/ 1132320 h 1144846"/>
              <a:gd name="connsiteX4" fmla="*/ 0 w 10953793"/>
              <a:gd name="connsiteY4" fmla="*/ 12526 h 1144846"/>
              <a:gd name="connsiteX0" fmla="*/ 0 w 10628116"/>
              <a:gd name="connsiteY0" fmla="*/ 0 h 1132320"/>
              <a:gd name="connsiteX1" fmla="*/ 10628116 w 10628116"/>
              <a:gd name="connsiteY1" fmla="*/ 12526 h 1132320"/>
              <a:gd name="connsiteX2" fmla="*/ 9676138 w 10628116"/>
              <a:gd name="connsiteY2" fmla="*/ 1132320 h 1132320"/>
              <a:gd name="connsiteX3" fmla="*/ 0 w 10628116"/>
              <a:gd name="connsiteY3" fmla="*/ 1119794 h 1132320"/>
              <a:gd name="connsiteX4" fmla="*/ 0 w 10628116"/>
              <a:gd name="connsiteY4" fmla="*/ 0 h 1132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28116" h="1132320">
                <a:moveTo>
                  <a:pt x="0" y="0"/>
                </a:moveTo>
                <a:lnTo>
                  <a:pt x="10628116" y="12526"/>
                </a:lnTo>
                <a:cubicBezTo>
                  <a:pt x="10114549" y="540279"/>
                  <a:pt x="9951711" y="754880"/>
                  <a:pt x="9676138" y="1132320"/>
                </a:cubicBezTo>
                <a:lnTo>
                  <a:pt x="0" y="1119794"/>
                </a:lnTo>
                <a:lnTo>
                  <a:pt x="0" y="0"/>
                </a:lnTo>
                <a:close/>
              </a:path>
            </a:pathLst>
          </a:custGeom>
        </p:spPr>
        <p:txBody>
          <a:bodyPr wrap="square">
            <a:spAutoFit/>
          </a:bodyPr>
          <a:lstStyle/>
          <a:p>
            <a:pPr algn="just">
              <a:lnSpc>
                <a:spcPts val="1600"/>
              </a:lnSpc>
            </a:pPr>
            <a:r>
              <a:rPr lang="ru-RU" sz="1500" dirty="0" smtClean="0">
                <a:solidFill>
                  <a:srgbClr val="0068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70%  обучающихся  в </a:t>
            </a:r>
            <a:r>
              <a:rPr lang="ru-RU" sz="1500" dirty="0">
                <a:solidFill>
                  <a:srgbClr val="0068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возрасте от 5 до 18 лет охвачены </a:t>
            </a:r>
          </a:p>
          <a:p>
            <a:pPr algn="just">
              <a:lnSpc>
                <a:spcPts val="1600"/>
              </a:lnSpc>
            </a:pPr>
            <a:r>
              <a:rPr lang="ru-RU" sz="1500" dirty="0" smtClean="0">
                <a:solidFill>
                  <a:srgbClr val="0068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дополнительным </a:t>
            </a:r>
            <a:r>
              <a:rPr lang="ru-RU" sz="1500" dirty="0">
                <a:solidFill>
                  <a:srgbClr val="0068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образованием;</a:t>
            </a:r>
          </a:p>
          <a:p>
            <a:pPr marL="285750" indent="-285750" algn="just">
              <a:lnSpc>
                <a:spcPts val="1600"/>
              </a:lnSpc>
              <a:buFont typeface="Wingdings" panose="05000000000000000000" pitchFamily="2" charset="2"/>
              <a:buChar char="ü"/>
            </a:pPr>
            <a:endParaRPr lang="ru-RU" sz="1500" dirty="0" smtClean="0">
              <a:solidFill>
                <a:srgbClr val="0068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ts val="1600"/>
              </a:lnSpc>
            </a:pPr>
            <a:r>
              <a:rPr lang="ru-RU" sz="1500" dirty="0" smtClean="0">
                <a:solidFill>
                  <a:srgbClr val="0068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20 </a:t>
            </a:r>
            <a:r>
              <a:rPr lang="ru-RU" sz="1500" dirty="0">
                <a:solidFill>
                  <a:srgbClr val="0068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краевых и </a:t>
            </a:r>
            <a:r>
              <a:rPr lang="ru-RU" sz="1500" dirty="0" smtClean="0">
                <a:solidFill>
                  <a:srgbClr val="0068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окружных, </a:t>
            </a:r>
            <a:r>
              <a:rPr lang="ru-RU" sz="1500" dirty="0">
                <a:solidFill>
                  <a:srgbClr val="0068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более </a:t>
            </a:r>
            <a:r>
              <a:rPr lang="ru-RU" sz="1500" dirty="0" smtClean="0">
                <a:solidFill>
                  <a:srgbClr val="0068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</a:t>
            </a:r>
            <a:r>
              <a:rPr lang="ru-RU" sz="1500" dirty="0">
                <a:solidFill>
                  <a:srgbClr val="0068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 и проектов для одаренных детей реализуется в районе</a:t>
            </a:r>
            <a:r>
              <a:rPr lang="ru-RU" sz="1500" dirty="0" smtClean="0">
                <a:solidFill>
                  <a:srgbClr val="0068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ts val="1600"/>
              </a:lnSpc>
            </a:pPr>
            <a:endParaRPr lang="ru-RU" sz="1500" dirty="0">
              <a:solidFill>
                <a:srgbClr val="0068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ts val="1600"/>
              </a:lnSpc>
            </a:pPr>
            <a:r>
              <a:rPr lang="ru-RU" sz="1500" dirty="0" smtClean="0">
                <a:solidFill>
                  <a:srgbClr val="0068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Для всех детей будет обеспечена </a:t>
            </a:r>
            <a:r>
              <a:rPr lang="ru-RU" sz="1500" b="1" dirty="0" smtClean="0">
                <a:solidFill>
                  <a:srgbClr val="0068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гармоничная образовательная среда</a:t>
            </a:r>
            <a:r>
              <a:rPr lang="ru-RU" sz="1500" dirty="0" smtClean="0">
                <a:solidFill>
                  <a:srgbClr val="0068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способствующая выявлению, поддержке и развитию их способностей и талантов, самоопределению и профессиональной ориентации.</a:t>
            </a:r>
            <a:endParaRPr lang="ru-RU" sz="15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50104" y="5146257"/>
            <a:ext cx="0" cy="1224000"/>
          </a:xfrm>
          <a:prstGeom prst="line">
            <a:avLst/>
          </a:prstGeom>
          <a:ln w="101600" cmpd="thinThick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205929" y="1125751"/>
            <a:ext cx="5881665" cy="21082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7313">
              <a:spcAft>
                <a:spcPts val="600"/>
              </a:spcAft>
            </a:pPr>
            <a:r>
              <a:rPr lang="ru-RU" b="1" dirty="0" smtClean="0">
                <a:solidFill>
                  <a:srgbClr val="0068A6"/>
                </a:solidFill>
                <a:cs typeface="Times New Roman" pitchFamily="18" charset="0"/>
              </a:rPr>
              <a:t>52,5 </a:t>
            </a:r>
            <a:r>
              <a:rPr lang="ru-RU" b="1" dirty="0" smtClean="0">
                <a:solidFill>
                  <a:srgbClr val="0068A6"/>
                </a:solidFill>
                <a:ea typeface="Arial Unicode MS"/>
                <a:cs typeface="Times New Roman" pitchFamily="18" charset="0"/>
              </a:rPr>
              <a:t>детей </a:t>
            </a:r>
            <a:r>
              <a:rPr lang="ru-RU" sz="1600" dirty="0" smtClean="0">
                <a:solidFill>
                  <a:srgbClr val="0068A6"/>
                </a:solidFill>
                <a:ea typeface="Arial Unicode MS"/>
                <a:cs typeface="Times New Roman" pitchFamily="18" charset="0"/>
              </a:rPr>
              <a:t>в возрасте от 5 до 18 лет охвачены </a:t>
            </a:r>
          </a:p>
          <a:p>
            <a:pPr marL="87313">
              <a:spcAft>
                <a:spcPts val="600"/>
              </a:spcAft>
            </a:pPr>
            <a:r>
              <a:rPr lang="ru-RU" sz="1600" dirty="0" smtClean="0">
                <a:solidFill>
                  <a:srgbClr val="0068A6"/>
                </a:solidFill>
                <a:ea typeface="Arial Unicode MS"/>
                <a:cs typeface="Times New Roman" pitchFamily="18" charset="0"/>
              </a:rPr>
              <a:t>дополнительным образованием</a:t>
            </a:r>
            <a:r>
              <a:rPr lang="ru-RU" sz="1600" dirty="0" smtClean="0">
                <a:solidFill>
                  <a:srgbClr val="0068A6"/>
                </a:solidFill>
                <a:cs typeface="Times New Roman" pitchFamily="18" charset="0"/>
              </a:rPr>
              <a:t>;</a:t>
            </a:r>
          </a:p>
          <a:p>
            <a:pPr marL="87313">
              <a:spcAft>
                <a:spcPts val="600"/>
              </a:spcAft>
            </a:pPr>
            <a:r>
              <a:rPr lang="ru-RU" b="1" dirty="0" smtClean="0">
                <a:solidFill>
                  <a:srgbClr val="0068A6"/>
                </a:solidFill>
                <a:cs typeface="Times New Roman" pitchFamily="18" charset="0"/>
              </a:rPr>
              <a:t>3 детей </a:t>
            </a:r>
            <a:r>
              <a:rPr lang="ru-RU" sz="1600" dirty="0" smtClean="0">
                <a:solidFill>
                  <a:srgbClr val="0068A6"/>
                </a:solidFill>
                <a:cs typeface="Times New Roman" pitchFamily="18" charset="0"/>
              </a:rPr>
              <a:t>прошли обучение и (или) приняли участие в мероприятиях детского технопарка Алтайского  «Кванториум.22»;</a:t>
            </a:r>
          </a:p>
          <a:p>
            <a:pPr marL="87313">
              <a:spcAft>
                <a:spcPts val="600"/>
              </a:spcAft>
            </a:pPr>
            <a:r>
              <a:rPr lang="ru-RU" sz="1600" b="1" dirty="0" smtClean="0">
                <a:solidFill>
                  <a:srgbClr val="0068A6"/>
                </a:solidFill>
                <a:cs typeface="Times New Roman" pitchFamily="18" charset="0"/>
              </a:rPr>
              <a:t>12 краевых и окружных , более 20 программ и проектов </a:t>
            </a:r>
            <a:r>
              <a:rPr lang="ru-RU" sz="1600" dirty="0" smtClean="0">
                <a:solidFill>
                  <a:srgbClr val="0068A6"/>
                </a:solidFill>
                <a:cs typeface="Times New Roman" pitchFamily="18" charset="0"/>
              </a:rPr>
              <a:t>для одаренных детей реализуется в районе.</a:t>
            </a:r>
            <a:endParaRPr lang="ru-RU" sz="1600" dirty="0">
              <a:solidFill>
                <a:srgbClr val="0068A6"/>
              </a:solidFill>
              <a:cs typeface="Times New Roman" panose="02020603050405020304" pitchFamily="18" charset="0"/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525" y="1792744"/>
            <a:ext cx="216000" cy="21600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525" y="2623152"/>
            <a:ext cx="216000" cy="216000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1565764" y="555036"/>
            <a:ext cx="31513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БАЗОВОЕ СОСТОЯНИЕ</a:t>
            </a:r>
            <a:endParaRPr lang="ru-RU" sz="20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103440" y="554307"/>
            <a:ext cx="37489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ОЖИДАЕМЫЕ РЕЗУЛЬТАТЫ</a:t>
            </a:r>
            <a:endParaRPr lang="ru-RU" sz="20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0" y="548626"/>
            <a:ext cx="11550689" cy="5681"/>
          </a:xfrm>
          <a:prstGeom prst="line">
            <a:avLst/>
          </a:prstGeom>
          <a:ln w="12700">
            <a:solidFill>
              <a:srgbClr val="25AA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1744" y="1423157"/>
            <a:ext cx="21907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8845" y="1960967"/>
            <a:ext cx="189262" cy="189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3414" y="2535150"/>
            <a:ext cx="21907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4163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EB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Прямоугольник 37"/>
          <p:cNvSpPr/>
          <p:nvPr/>
        </p:nvSpPr>
        <p:spPr>
          <a:xfrm>
            <a:off x="2616000" y="0"/>
            <a:ext cx="9576000" cy="900000"/>
          </a:xfrm>
          <a:prstGeom prst="rect">
            <a:avLst/>
          </a:prstGeom>
          <a:solidFill>
            <a:srgbClr val="E31E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0975"/>
            <a:r>
              <a:rPr lang="ru-RU" sz="4317" b="1" dirty="0">
                <a:solidFill>
                  <a:prstClr val="white"/>
                </a:solidFill>
                <a:latin typeface="Myriad Pro" panose="020B0503030403020204" pitchFamily="34" charset="0"/>
              </a:rPr>
              <a:t>УСПЕХ КАЖДОГО РЕБЕНКА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0" y="0"/>
            <a:ext cx="2520000" cy="6876000"/>
          </a:xfrm>
          <a:prstGeom prst="rect">
            <a:avLst/>
          </a:prstGeom>
          <a:solidFill>
            <a:srgbClr val="006CB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2520000" y="0"/>
            <a:ext cx="0" cy="6876000"/>
          </a:xfrm>
          <a:prstGeom prst="line">
            <a:avLst/>
          </a:prstGeom>
          <a:ln w="22225">
            <a:solidFill>
              <a:srgbClr val="0101B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2567299" y="0"/>
            <a:ext cx="0" cy="5436000"/>
          </a:xfrm>
          <a:prstGeom prst="line">
            <a:avLst/>
          </a:prstGeom>
          <a:ln w="22225">
            <a:solidFill>
              <a:srgbClr val="0101B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2614598" y="0"/>
            <a:ext cx="0" cy="3996000"/>
          </a:xfrm>
          <a:prstGeom prst="line">
            <a:avLst/>
          </a:prstGeom>
          <a:ln w="22225">
            <a:solidFill>
              <a:srgbClr val="0101B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" name="Рисунок 4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0" y="199012"/>
            <a:ext cx="2304000" cy="1212938"/>
          </a:xfrm>
          <a:prstGeom prst="rect">
            <a:avLst/>
          </a:prstGeom>
        </p:spPr>
      </p:pic>
      <p:grpSp>
        <p:nvGrpSpPr>
          <p:cNvPr id="4" name="Группа 3"/>
          <p:cNvGrpSpPr/>
          <p:nvPr/>
        </p:nvGrpSpPr>
        <p:grpSpPr>
          <a:xfrm>
            <a:off x="17145" y="1734530"/>
            <a:ext cx="2448000" cy="1369403"/>
            <a:chOff x="35999" y="1998482"/>
            <a:chExt cx="2448000" cy="1369403"/>
          </a:xfrm>
        </p:grpSpPr>
        <p:sp>
          <p:nvSpPr>
            <p:cNvPr id="2" name="Прямоугольник 1"/>
            <p:cNvSpPr/>
            <p:nvPr/>
          </p:nvSpPr>
          <p:spPr>
            <a:xfrm>
              <a:off x="35999" y="1998482"/>
              <a:ext cx="2448000" cy="540000"/>
            </a:xfrm>
            <a:prstGeom prst="rect">
              <a:avLst/>
            </a:prstGeom>
            <a:solidFill>
              <a:srgbClr val="2F5FAF"/>
            </a:solidFill>
            <a:ln>
              <a:solidFill>
                <a:srgbClr val="2F5FAF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solidFill>
                    <a:prstClr val="white"/>
                  </a:solidFill>
                  <a:latin typeface="Myriad Pro" panose="020B0503030403020204" pitchFamily="34" charset="0"/>
                </a:rPr>
                <a:t>НОВАЯ </a:t>
              </a:r>
              <a:r>
                <a:rPr lang="ru-RU" dirty="0" smtClean="0">
                  <a:solidFill>
                    <a:prstClr val="white"/>
                  </a:solidFill>
                  <a:latin typeface="Myriad Pro" panose="020B0503030403020204" pitchFamily="34" charset="0"/>
                </a:rPr>
                <a:t>ШКОЛА АЛТАЯ</a:t>
              </a:r>
              <a:endParaRPr lang="ru-RU" dirty="0">
                <a:solidFill>
                  <a:prstClr val="white"/>
                </a:solidFill>
                <a:latin typeface="Myriad Pro" panose="020B0503030403020204" pitchFamily="34" charset="0"/>
              </a:endParaRPr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35999" y="2541154"/>
              <a:ext cx="2448000" cy="36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F5FA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dirty="0" smtClean="0">
                  <a:solidFill>
                    <a:srgbClr val="1D4999"/>
                  </a:solidFill>
                  <a:latin typeface="Myriad Pro" panose="020B0503030403020204" pitchFamily="34" charset="0"/>
                </a:rPr>
                <a:t>вот это школа22</a:t>
              </a:r>
              <a:endParaRPr lang="ru-RU" sz="1600" dirty="0">
                <a:solidFill>
                  <a:srgbClr val="1D4999"/>
                </a:solidFill>
                <a:latin typeface="Myriad Pro" panose="020B0503030403020204" pitchFamily="34" charset="0"/>
              </a:endParaRP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35999" y="2899885"/>
              <a:ext cx="2448000" cy="468000"/>
            </a:xfrm>
            <a:prstGeom prst="rect">
              <a:avLst/>
            </a:prstGeom>
            <a:solidFill>
              <a:srgbClr val="2F5FAF">
                <a:alpha val="20000"/>
              </a:srgbClr>
            </a:solidFill>
            <a:ln>
              <a:solidFill>
                <a:srgbClr val="2F5FA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80000"/>
                </a:lnSpc>
              </a:pPr>
              <a:r>
                <a:rPr lang="ru-RU" sz="1100" dirty="0">
                  <a:solidFill>
                    <a:srgbClr val="1D4999"/>
                  </a:solidFill>
                  <a:latin typeface="Arial Narrow" panose="020B0606020202030204" pitchFamily="34" charset="0"/>
                </a:rPr>
                <a:t>Создание современной образовательной инфраструктуры и внедрение современных технологий </a:t>
              </a:r>
              <a:r>
                <a:rPr lang="ru-RU" sz="1100" dirty="0" smtClean="0">
                  <a:solidFill>
                    <a:srgbClr val="1D4999"/>
                  </a:solidFill>
                  <a:latin typeface="Arial Narrow" panose="020B0606020202030204" pitchFamily="34" charset="0"/>
                </a:rPr>
                <a:t>обучения.</a:t>
              </a:r>
              <a:endParaRPr lang="ru-RU" sz="1100" dirty="0">
                <a:solidFill>
                  <a:srgbClr val="1D4999"/>
                </a:solidFill>
                <a:latin typeface="Arial Narrow" panose="020B0606020202030204" pitchFamily="34" charset="0"/>
              </a:endParaRPr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17145" y="3442819"/>
            <a:ext cx="2448000" cy="1369403"/>
            <a:chOff x="35999" y="1998482"/>
            <a:chExt cx="2448000" cy="1369403"/>
          </a:xfrm>
        </p:grpSpPr>
        <p:sp>
          <p:nvSpPr>
            <p:cNvPr id="24" name="Прямоугольник 23"/>
            <p:cNvSpPr/>
            <p:nvPr/>
          </p:nvSpPr>
          <p:spPr>
            <a:xfrm>
              <a:off x="35999" y="1998482"/>
              <a:ext cx="2448000" cy="540000"/>
            </a:xfrm>
            <a:prstGeom prst="rect">
              <a:avLst/>
            </a:prstGeom>
            <a:solidFill>
              <a:srgbClr val="E31E24"/>
            </a:solidFill>
            <a:ln>
              <a:solidFill>
                <a:srgbClr val="2F5FAF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80000"/>
                </a:lnSpc>
              </a:pPr>
              <a:r>
                <a:rPr lang="ru-RU" spc="-150" dirty="0">
                  <a:solidFill>
                    <a:prstClr val="white"/>
                  </a:solidFill>
                  <a:latin typeface="Myriad Pro" panose="020B0503030403020204" pitchFamily="34" charset="0"/>
                </a:rPr>
                <a:t>АЛТАЙСКИЙ КРАЙ – ПОКОЛЕНИЯ ТАЛАНТОВ </a:t>
              </a:r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35999" y="2541154"/>
              <a:ext cx="2448000" cy="36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F5FA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dirty="0" smtClean="0">
                  <a:solidFill>
                    <a:srgbClr val="1D4999"/>
                  </a:solidFill>
                  <a:latin typeface="Myriad Pro" panose="020B0503030403020204" pitchFamily="34" charset="0"/>
                </a:rPr>
                <a:t>поколения 22</a:t>
              </a:r>
              <a:endParaRPr lang="ru-RU" sz="1600" dirty="0">
                <a:solidFill>
                  <a:srgbClr val="1D4999"/>
                </a:solidFill>
                <a:latin typeface="Myriad Pro" panose="020B0503030403020204" pitchFamily="34" charset="0"/>
              </a:endParaRPr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35999" y="2899885"/>
              <a:ext cx="2448000" cy="468000"/>
            </a:xfrm>
            <a:prstGeom prst="rect">
              <a:avLst/>
            </a:prstGeom>
            <a:solidFill>
              <a:srgbClr val="E31E24">
                <a:alpha val="20000"/>
              </a:srgbClr>
            </a:solidFill>
            <a:ln>
              <a:solidFill>
                <a:srgbClr val="2F5FA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80000"/>
                </a:lnSpc>
              </a:pPr>
              <a:r>
                <a:rPr lang="ru-RU" sz="1000" dirty="0">
                  <a:solidFill>
                    <a:srgbClr val="1D4999"/>
                  </a:solidFill>
                  <a:latin typeface="Arial Narrow" panose="020B0606020202030204" pitchFamily="34" charset="0"/>
                </a:rPr>
                <a:t>Развитие цифрового, </a:t>
              </a:r>
              <a:r>
                <a:rPr lang="ru-RU" sz="1000" dirty="0" smtClean="0">
                  <a:solidFill>
                    <a:srgbClr val="1D4999"/>
                  </a:solidFill>
                  <a:latin typeface="Arial Narrow" panose="020B0606020202030204" pitchFamily="34" charset="0"/>
                </a:rPr>
                <a:t>естественнонаучного </a:t>
              </a:r>
              <a:br>
                <a:rPr lang="ru-RU" sz="1000" dirty="0" smtClean="0">
                  <a:solidFill>
                    <a:srgbClr val="1D4999"/>
                  </a:solidFill>
                  <a:latin typeface="Arial Narrow" panose="020B0606020202030204" pitchFamily="34" charset="0"/>
                </a:rPr>
              </a:br>
              <a:r>
                <a:rPr lang="ru-RU" sz="1000" dirty="0" smtClean="0">
                  <a:solidFill>
                    <a:srgbClr val="1D4999"/>
                  </a:solidFill>
                  <a:latin typeface="Arial Narrow" panose="020B0606020202030204" pitchFamily="34" charset="0"/>
                </a:rPr>
                <a:t>и </a:t>
              </a:r>
              <a:r>
                <a:rPr lang="ru-RU" sz="1000" dirty="0">
                  <a:solidFill>
                    <a:srgbClr val="1D4999"/>
                  </a:solidFill>
                  <a:latin typeface="Arial Narrow" panose="020B0606020202030204" pitchFamily="34" charset="0"/>
                </a:rPr>
                <a:t>гуманитарного образования: от детского сада до </a:t>
              </a:r>
              <a:r>
                <a:rPr lang="ru-RU" sz="1000" dirty="0" smtClean="0">
                  <a:solidFill>
                    <a:srgbClr val="1D4999"/>
                  </a:solidFill>
                  <a:latin typeface="Arial Narrow" panose="020B0606020202030204" pitchFamily="34" charset="0"/>
                </a:rPr>
                <a:t>вуза.</a:t>
              </a:r>
              <a:endParaRPr lang="ru-RU" sz="1000" dirty="0">
                <a:solidFill>
                  <a:srgbClr val="1D4999"/>
                </a:solidFill>
                <a:latin typeface="Arial Narrow" panose="020B0606020202030204" pitchFamily="34" charset="0"/>
              </a:endParaRPr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17145" y="5151107"/>
            <a:ext cx="2448000" cy="1369403"/>
            <a:chOff x="35999" y="1998482"/>
            <a:chExt cx="2448000" cy="1369403"/>
          </a:xfrm>
        </p:grpSpPr>
        <p:sp>
          <p:nvSpPr>
            <p:cNvPr id="28" name="Прямоугольник 27"/>
            <p:cNvSpPr/>
            <p:nvPr/>
          </p:nvSpPr>
          <p:spPr>
            <a:xfrm>
              <a:off x="35999" y="1998482"/>
              <a:ext cx="2448000" cy="540000"/>
            </a:xfrm>
            <a:prstGeom prst="rect">
              <a:avLst/>
            </a:prstGeom>
            <a:solidFill>
              <a:srgbClr val="FCC300"/>
            </a:solidFill>
            <a:ln>
              <a:solidFill>
                <a:srgbClr val="2F5FAF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solidFill>
                    <a:prstClr val="white"/>
                  </a:solidFill>
                  <a:latin typeface="Myriad Pro" panose="020B0503030403020204" pitchFamily="34" charset="0"/>
                </a:rPr>
                <a:t>ЛЮБИМ СВОЙ КРАЙ!</a:t>
              </a:r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35999" y="2541154"/>
              <a:ext cx="2448000" cy="36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F5FA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dirty="0" smtClean="0">
                  <a:solidFill>
                    <a:srgbClr val="1D4999"/>
                  </a:solidFill>
                  <a:latin typeface="Myriad Pro" panose="020B0503030403020204" pitchFamily="34" charset="0"/>
                </a:rPr>
                <a:t>22 это мы</a:t>
              </a:r>
              <a:endParaRPr lang="ru-RU" sz="1600" dirty="0">
                <a:solidFill>
                  <a:srgbClr val="1D4999"/>
                </a:solidFill>
                <a:latin typeface="Myriad Pro" panose="020B0503030403020204" pitchFamily="34" charset="0"/>
              </a:endParaRPr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35999" y="2899885"/>
              <a:ext cx="2448000" cy="468000"/>
            </a:xfrm>
            <a:prstGeom prst="rect">
              <a:avLst/>
            </a:prstGeom>
            <a:solidFill>
              <a:srgbClr val="FCC300">
                <a:alpha val="20000"/>
              </a:srgbClr>
            </a:solidFill>
            <a:ln>
              <a:solidFill>
                <a:srgbClr val="2F5FA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80000"/>
                </a:lnSpc>
              </a:pPr>
              <a:r>
                <a:rPr lang="ru-RU" sz="1100" dirty="0">
                  <a:solidFill>
                    <a:srgbClr val="1D4999"/>
                  </a:solidFill>
                  <a:latin typeface="Arial Narrow" panose="020B0606020202030204" pitchFamily="34" charset="0"/>
                </a:rPr>
                <a:t>Развитие современных подходов </a:t>
              </a:r>
              <a:r>
                <a:rPr lang="ru-RU" sz="1100" dirty="0" smtClean="0">
                  <a:solidFill>
                    <a:srgbClr val="1D4999"/>
                  </a:solidFill>
                  <a:latin typeface="Arial Narrow" panose="020B0606020202030204" pitchFamily="34" charset="0"/>
                </a:rPr>
                <a:t/>
              </a:r>
              <a:br>
                <a:rPr lang="ru-RU" sz="1100" dirty="0" smtClean="0">
                  <a:solidFill>
                    <a:srgbClr val="1D4999"/>
                  </a:solidFill>
                  <a:latin typeface="Arial Narrow" panose="020B0606020202030204" pitchFamily="34" charset="0"/>
                </a:rPr>
              </a:br>
              <a:r>
                <a:rPr lang="ru-RU" sz="1100" dirty="0" smtClean="0">
                  <a:solidFill>
                    <a:srgbClr val="1D4999"/>
                  </a:solidFill>
                  <a:latin typeface="Arial Narrow" panose="020B0606020202030204" pitchFamily="34" charset="0"/>
                </a:rPr>
                <a:t>к </a:t>
              </a:r>
              <a:r>
                <a:rPr lang="ru-RU" sz="1100" dirty="0">
                  <a:solidFill>
                    <a:srgbClr val="1D4999"/>
                  </a:solidFill>
                  <a:latin typeface="Arial Narrow" panose="020B0606020202030204" pitchFamily="34" charset="0"/>
                </a:rPr>
                <a:t>реализации краеведческой </a:t>
              </a:r>
              <a:r>
                <a:rPr lang="ru-RU" sz="1100" dirty="0" smtClean="0">
                  <a:solidFill>
                    <a:srgbClr val="1D4999"/>
                  </a:solidFill>
                  <a:latin typeface="Arial Narrow" panose="020B0606020202030204" pitchFamily="34" charset="0"/>
                </a:rPr>
                <a:t>работы.</a:t>
              </a:r>
              <a:endParaRPr lang="ru-RU" sz="1100" dirty="0">
                <a:solidFill>
                  <a:srgbClr val="1D4999"/>
                </a:solidFill>
                <a:latin typeface="Arial Narrow" panose="020B0606020202030204" pitchFamily="34" charset="0"/>
              </a:endParaRPr>
            </a:p>
          </p:txBody>
        </p:sp>
      </p:grpSp>
      <p:grpSp>
        <p:nvGrpSpPr>
          <p:cNvPr id="39" name="Группа 38"/>
          <p:cNvGrpSpPr>
            <a:grpSpLocks noChangeAspect="1"/>
          </p:cNvGrpSpPr>
          <p:nvPr/>
        </p:nvGrpSpPr>
        <p:grpSpPr>
          <a:xfrm>
            <a:off x="11379662" y="75579"/>
            <a:ext cx="607707" cy="777641"/>
            <a:chOff x="7947747" y="1077424"/>
            <a:chExt cx="984667" cy="1260000"/>
          </a:xfrm>
        </p:grpSpPr>
        <p:sp>
          <p:nvSpPr>
            <p:cNvPr id="40" name="Овал 39"/>
            <p:cNvSpPr/>
            <p:nvPr/>
          </p:nvSpPr>
          <p:spPr>
            <a:xfrm>
              <a:off x="8118872" y="1220356"/>
              <a:ext cx="642417" cy="62707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8694" tIns="49347" rIns="98694" bIns="4934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115">
                <a:noFill/>
              </a:endParaRPr>
            </a:p>
          </p:txBody>
        </p:sp>
        <p:sp>
          <p:nvSpPr>
            <p:cNvPr id="41" name="Прямоугольник 40"/>
            <p:cNvSpPr/>
            <p:nvPr/>
          </p:nvSpPr>
          <p:spPr>
            <a:xfrm>
              <a:off x="8082172" y="2078782"/>
              <a:ext cx="720000" cy="13432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8694" tIns="49347" rIns="98694" bIns="4934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115">
                <a:solidFill>
                  <a:prstClr val="white"/>
                </a:solidFill>
              </a:endParaRPr>
            </a:p>
          </p:txBody>
        </p:sp>
        <p:pic>
          <p:nvPicPr>
            <p:cNvPr id="42" name="Рисунок 6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47747" y="1077424"/>
              <a:ext cx="984667" cy="1260000"/>
            </a:xfrm>
            <a:prstGeom prst="rect">
              <a:avLst/>
            </a:prstGeom>
            <a:noFill/>
            <a:ln>
              <a:noFill/>
            </a:ln>
            <a:extLst/>
          </p:spPr>
        </p:pic>
      </p:grpSp>
      <p:sp>
        <p:nvSpPr>
          <p:cNvPr id="45" name="Прямоугольник 44"/>
          <p:cNvSpPr/>
          <p:nvPr/>
        </p:nvSpPr>
        <p:spPr>
          <a:xfrm>
            <a:off x="2688000" y="942530"/>
            <a:ext cx="9432000" cy="1224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648"/>
              </a:spcAft>
            </a:pPr>
            <a:r>
              <a:rPr lang="ru-RU" sz="2590" b="1" dirty="0" smtClean="0">
                <a:solidFill>
                  <a:srgbClr val="009846"/>
                </a:solidFill>
                <a:latin typeface="Myriad Pro" panose="020B0503030403020204" pitchFamily="34" charset="0"/>
              </a:rPr>
              <a:t>Задача: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4019005" y="1073057"/>
            <a:ext cx="807271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2000" dirty="0" smtClean="0">
                <a:solidFill>
                  <a:prstClr val="black"/>
                </a:solidFill>
                <a:latin typeface="Myriad Pro Cond" panose="020B0506030403020204" pitchFamily="34" charset="0"/>
              </a:rPr>
              <a:t>Формирование </a:t>
            </a:r>
            <a:r>
              <a:rPr lang="ru-RU" sz="2000" dirty="0">
                <a:solidFill>
                  <a:prstClr val="black"/>
                </a:solidFill>
                <a:latin typeface="Myriad Pro Cond" panose="020B0506030403020204" pitchFamily="34" charset="0"/>
              </a:rPr>
              <a:t>эффективной системы выявления, поддержки и развития способностей и талантов у детей и молодежи, направленной </a:t>
            </a:r>
            <a:r>
              <a:rPr lang="ru-RU" sz="2000" dirty="0" smtClean="0">
                <a:solidFill>
                  <a:prstClr val="black"/>
                </a:solidFill>
                <a:latin typeface="Myriad Pro Cond" panose="020B0506030403020204" pitchFamily="34" charset="0"/>
              </a:rPr>
              <a:t> на </a:t>
            </a:r>
            <a:r>
              <a:rPr lang="ru-RU" sz="2000" dirty="0">
                <a:solidFill>
                  <a:prstClr val="black"/>
                </a:solidFill>
                <a:latin typeface="Myriad Pro Cond" panose="020B0506030403020204" pitchFamily="34" charset="0"/>
              </a:rPr>
              <a:t>самоопределение и профессиональную ориентацию всех обучающихся.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3486" y="1440231"/>
            <a:ext cx="600033" cy="621897"/>
          </a:xfrm>
          <a:prstGeom prst="rect">
            <a:avLst/>
          </a:prstGeom>
        </p:spPr>
      </p:pic>
      <p:sp>
        <p:nvSpPr>
          <p:cNvPr id="78" name="Прямоугольник 77"/>
          <p:cNvSpPr/>
          <p:nvPr/>
        </p:nvSpPr>
        <p:spPr>
          <a:xfrm>
            <a:off x="3653519" y="4497729"/>
            <a:ext cx="2817174" cy="54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70000"/>
              </a:lnSpc>
            </a:pPr>
            <a:r>
              <a:rPr lang="ru-RU" sz="1400" b="1" dirty="0" smtClean="0">
                <a:solidFill>
                  <a:srgbClr val="002060"/>
                </a:solidFill>
                <a:latin typeface="Myriad Pro" panose="020B0503030403020204" pitchFamily="34" charset="0"/>
                <a:cs typeface="Times New Roman" panose="02020603050405020304" pitchFamily="18" charset="0"/>
              </a:rPr>
              <a:t>Создание </a:t>
            </a:r>
            <a:r>
              <a:rPr lang="ru-RU" sz="1400" b="1" dirty="0">
                <a:solidFill>
                  <a:srgbClr val="002060"/>
                </a:solidFill>
                <a:latin typeface="Myriad Pro" panose="020B0503030403020204" pitchFamily="34" charset="0"/>
                <a:cs typeface="Times New Roman" panose="02020603050405020304" pitchFamily="18" charset="0"/>
              </a:rPr>
              <a:t>условий </a:t>
            </a:r>
            <a:r>
              <a:rPr lang="ru-RU" sz="1400" dirty="0">
                <a:solidFill>
                  <a:srgbClr val="002060"/>
                </a:solidFill>
                <a:latin typeface="Myriad Pro" panose="020B0503030403020204" pitchFamily="34" charset="0"/>
                <a:cs typeface="Times New Roman" panose="02020603050405020304" pitchFamily="18" charset="0"/>
              </a:rPr>
              <a:t>для занятий физической культурой и </a:t>
            </a:r>
            <a:r>
              <a:rPr lang="ru-RU" sz="1400" dirty="0" smtClean="0">
                <a:solidFill>
                  <a:srgbClr val="002060"/>
                </a:solidFill>
                <a:latin typeface="Myriad Pro" panose="020B0503030403020204" pitchFamily="34" charset="0"/>
                <a:cs typeface="Times New Roman" panose="02020603050405020304" pitchFamily="18" charset="0"/>
              </a:rPr>
              <a:t>спортом в </a:t>
            </a:r>
            <a:r>
              <a:rPr lang="ru-RU" sz="1400" dirty="0">
                <a:solidFill>
                  <a:srgbClr val="002060"/>
                </a:solidFill>
                <a:latin typeface="Myriad Pro" panose="020B0503030403020204" pitchFamily="34" charset="0"/>
                <a:cs typeface="Times New Roman" panose="02020603050405020304" pitchFamily="18" charset="0"/>
              </a:rPr>
              <a:t>сельских школах </a:t>
            </a:r>
          </a:p>
        </p:txBody>
      </p:sp>
      <p:sp>
        <p:nvSpPr>
          <p:cNvPr id="80" name="Прямоугольник 79"/>
          <p:cNvSpPr/>
          <p:nvPr/>
        </p:nvSpPr>
        <p:spPr>
          <a:xfrm>
            <a:off x="3951901" y="5679425"/>
            <a:ext cx="3448018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70000"/>
              </a:lnSpc>
            </a:pPr>
            <a:r>
              <a:rPr lang="ru-RU" sz="1200" b="1" dirty="0" smtClean="0">
                <a:solidFill>
                  <a:srgbClr val="002060"/>
                </a:solidFill>
                <a:latin typeface="Myriad Pro" panose="020B0503030403020204" pitchFamily="34" charset="0"/>
                <a:cs typeface="Times New Roman" panose="02020603050405020304" pitchFamily="18" charset="0"/>
              </a:rPr>
              <a:t>Охват детей </a:t>
            </a:r>
            <a:r>
              <a:rPr lang="ru-RU" sz="1200" b="1" dirty="0">
                <a:solidFill>
                  <a:srgbClr val="002060"/>
                </a:solidFill>
                <a:latin typeface="Myriad Pro" panose="020B0503030403020204" pitchFamily="34" charset="0"/>
                <a:cs typeface="Times New Roman" panose="02020603050405020304" pitchFamily="18" charset="0"/>
              </a:rPr>
              <a:t>с ОВЗ </a:t>
            </a:r>
            <a:r>
              <a:rPr lang="ru-RU" sz="1200" dirty="0" smtClean="0">
                <a:solidFill>
                  <a:srgbClr val="002060"/>
                </a:solidFill>
                <a:latin typeface="Myriad Pro" panose="020B0503030403020204" pitchFamily="34" charset="0"/>
                <a:cs typeface="Times New Roman" panose="02020603050405020304" pitchFamily="18" charset="0"/>
              </a:rPr>
              <a:t>дополнительным </a:t>
            </a:r>
            <a:r>
              <a:rPr lang="ru-RU" sz="1200" dirty="0">
                <a:solidFill>
                  <a:srgbClr val="002060"/>
                </a:solidFill>
                <a:latin typeface="Myriad Pro" panose="020B0503030403020204" pitchFamily="34" charset="0"/>
                <a:cs typeface="Times New Roman" panose="02020603050405020304" pitchFamily="18" charset="0"/>
              </a:rPr>
              <a:t>образованием, </a:t>
            </a:r>
            <a:r>
              <a:rPr lang="ru-RU" sz="1200" dirty="0" smtClean="0">
                <a:solidFill>
                  <a:srgbClr val="002060"/>
                </a:solidFill>
                <a:latin typeface="Myriad Pro" panose="020B0503030403020204" pitchFamily="34" charset="0"/>
                <a:cs typeface="Times New Roman" panose="02020603050405020304" pitchFamily="18" charset="0"/>
              </a:rPr>
              <a:t>в </a:t>
            </a:r>
            <a:r>
              <a:rPr lang="ru-RU" sz="1200" dirty="0">
                <a:solidFill>
                  <a:srgbClr val="002060"/>
                </a:solidFill>
                <a:latin typeface="Myriad Pro" panose="020B0503030403020204" pitchFamily="34" charset="0"/>
                <a:cs typeface="Times New Roman" panose="02020603050405020304" pitchFamily="18" charset="0"/>
              </a:rPr>
              <a:t>том числе с использованием дистанционных технологий</a:t>
            </a:r>
          </a:p>
        </p:txBody>
      </p:sp>
      <p:grpSp>
        <p:nvGrpSpPr>
          <p:cNvPr id="9" name="Группа 8"/>
          <p:cNvGrpSpPr>
            <a:grpSpLocks noChangeAspect="1"/>
          </p:cNvGrpSpPr>
          <p:nvPr/>
        </p:nvGrpSpPr>
        <p:grpSpPr>
          <a:xfrm>
            <a:off x="2960849" y="4479729"/>
            <a:ext cx="561274" cy="540000"/>
            <a:chOff x="2857667" y="4095075"/>
            <a:chExt cx="561274" cy="540000"/>
          </a:xfrm>
        </p:grpSpPr>
        <p:sp>
          <p:nvSpPr>
            <p:cNvPr id="112" name="Восьмиугольник 111"/>
            <p:cNvSpPr/>
            <p:nvPr/>
          </p:nvSpPr>
          <p:spPr>
            <a:xfrm rot="20160000">
              <a:off x="2857667" y="4095075"/>
              <a:ext cx="561274" cy="540000"/>
            </a:xfrm>
            <a:prstGeom prst="octagon">
              <a:avLst/>
            </a:prstGeom>
            <a:solidFill>
              <a:srgbClr val="1D4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107" name="Рисунок 10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6304" y="4113075"/>
              <a:ext cx="504000" cy="504000"/>
            </a:xfrm>
            <a:prstGeom prst="rect">
              <a:avLst/>
            </a:prstGeom>
          </p:spPr>
        </p:pic>
      </p:grpSp>
      <p:sp>
        <p:nvSpPr>
          <p:cNvPr id="111" name="Восьмиугольник 110"/>
          <p:cNvSpPr/>
          <p:nvPr/>
        </p:nvSpPr>
        <p:spPr>
          <a:xfrm>
            <a:off x="3147201" y="5603778"/>
            <a:ext cx="561274" cy="540000"/>
          </a:xfrm>
          <a:prstGeom prst="octagon">
            <a:avLst/>
          </a:prstGeom>
          <a:solidFill>
            <a:srgbClr val="1D4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3243388" y="3391392"/>
            <a:ext cx="8820000" cy="0"/>
          </a:xfrm>
          <a:prstGeom prst="line">
            <a:avLst/>
          </a:prstGeom>
          <a:ln w="12700" cap="rnd">
            <a:solidFill>
              <a:srgbClr val="1D4999"/>
            </a:solidFill>
            <a:prstDash val="dash"/>
            <a:round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Прямая соединительная линия 116"/>
          <p:cNvCxnSpPr/>
          <p:nvPr/>
        </p:nvCxnSpPr>
        <p:spPr>
          <a:xfrm>
            <a:off x="3243388" y="6664477"/>
            <a:ext cx="8820000" cy="0"/>
          </a:xfrm>
          <a:prstGeom prst="line">
            <a:avLst/>
          </a:prstGeom>
          <a:ln w="12700" cap="rnd">
            <a:solidFill>
              <a:srgbClr val="1D4999"/>
            </a:solidFill>
            <a:prstDash val="dash"/>
            <a:round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Прямая соединительная линия 123"/>
          <p:cNvCxnSpPr/>
          <p:nvPr/>
        </p:nvCxnSpPr>
        <p:spPr>
          <a:xfrm>
            <a:off x="3215041" y="5429214"/>
            <a:ext cx="8820000" cy="0"/>
          </a:xfrm>
          <a:prstGeom prst="line">
            <a:avLst/>
          </a:prstGeom>
          <a:ln w="12700" cap="rnd">
            <a:solidFill>
              <a:srgbClr val="1D4999"/>
            </a:solidFill>
            <a:prstDash val="dash"/>
            <a:round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6" name="Группа 95"/>
          <p:cNvGrpSpPr>
            <a:grpSpLocks noChangeAspect="1"/>
          </p:cNvGrpSpPr>
          <p:nvPr/>
        </p:nvGrpSpPr>
        <p:grpSpPr>
          <a:xfrm>
            <a:off x="2969928" y="3506685"/>
            <a:ext cx="561274" cy="540000"/>
            <a:chOff x="2857667" y="6086686"/>
            <a:chExt cx="561274" cy="540000"/>
          </a:xfrm>
        </p:grpSpPr>
        <p:sp>
          <p:nvSpPr>
            <p:cNvPr id="97" name="Восьмиугольник 96"/>
            <p:cNvSpPr/>
            <p:nvPr/>
          </p:nvSpPr>
          <p:spPr>
            <a:xfrm rot="20160000">
              <a:off x="2857667" y="6086686"/>
              <a:ext cx="561274" cy="540000"/>
            </a:xfrm>
            <a:prstGeom prst="octagon">
              <a:avLst/>
            </a:prstGeom>
            <a:solidFill>
              <a:srgbClr val="1D4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98" name="Рисунок 9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2933" y="6151888"/>
              <a:ext cx="350743" cy="417629"/>
            </a:xfrm>
            <a:prstGeom prst="rect">
              <a:avLst/>
            </a:prstGeom>
          </p:spPr>
        </p:pic>
      </p:grpSp>
      <p:cxnSp>
        <p:nvCxnSpPr>
          <p:cNvPr id="99" name="Прямая соединительная линия 98"/>
          <p:cNvCxnSpPr/>
          <p:nvPr/>
        </p:nvCxnSpPr>
        <p:spPr>
          <a:xfrm>
            <a:off x="3243388" y="4043558"/>
            <a:ext cx="8820000" cy="0"/>
          </a:xfrm>
          <a:prstGeom prst="line">
            <a:avLst/>
          </a:prstGeom>
          <a:ln w="12700" cap="rnd">
            <a:solidFill>
              <a:srgbClr val="1D4999"/>
            </a:solidFill>
            <a:prstDash val="dash"/>
            <a:round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Прямоугольник 100"/>
          <p:cNvSpPr/>
          <p:nvPr/>
        </p:nvSpPr>
        <p:spPr>
          <a:xfrm>
            <a:off x="3590233" y="3480598"/>
            <a:ext cx="3240531" cy="502189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>
              <a:lnSpc>
                <a:spcPct val="80000"/>
              </a:lnSpc>
            </a:pPr>
            <a:r>
              <a:rPr lang="ru-RU" sz="1100" b="1" dirty="0" smtClean="0">
                <a:solidFill>
                  <a:srgbClr val="002060"/>
                </a:solidFill>
                <a:latin typeface="Myriad Pro" panose="020B0503030403020204" pitchFamily="34" charset="0"/>
                <a:cs typeface="Times New Roman" panose="02020603050405020304" pitchFamily="18" charset="0"/>
              </a:rPr>
              <a:t>Рекомендации </a:t>
            </a:r>
            <a:r>
              <a:rPr lang="ru-RU" sz="1100" dirty="0">
                <a:solidFill>
                  <a:srgbClr val="002060"/>
                </a:solidFill>
                <a:latin typeface="Myriad Pro" panose="020B0503030403020204" pitchFamily="34" charset="0"/>
                <a:cs typeface="Times New Roman" panose="02020603050405020304" pitchFamily="18" charset="0"/>
              </a:rPr>
              <a:t>по построению и</a:t>
            </a:r>
            <a:r>
              <a:rPr lang="ru-RU" sz="1100" dirty="0" smtClean="0">
                <a:solidFill>
                  <a:srgbClr val="002060"/>
                </a:solidFill>
                <a:latin typeface="Myriad Pro" panose="020B0503030403020204" pitchFamily="34" charset="0"/>
                <a:cs typeface="Times New Roman" panose="02020603050405020304" pitchFamily="18" charset="0"/>
              </a:rPr>
              <a:t>ндивидуального </a:t>
            </a:r>
            <a:r>
              <a:rPr lang="ru-RU" sz="1100" dirty="0">
                <a:solidFill>
                  <a:srgbClr val="002060"/>
                </a:solidFill>
                <a:latin typeface="Myriad Pro" panose="020B0503030403020204" pitchFamily="34" charset="0"/>
                <a:cs typeface="Times New Roman" panose="02020603050405020304" pitchFamily="18" charset="0"/>
              </a:rPr>
              <a:t>учебного </a:t>
            </a:r>
            <a:r>
              <a:rPr lang="ru-RU" sz="1100" dirty="0" smtClean="0">
                <a:solidFill>
                  <a:srgbClr val="002060"/>
                </a:solidFill>
                <a:latin typeface="Myriad Pro" panose="020B0503030403020204" pitchFamily="34" charset="0"/>
                <a:cs typeface="Times New Roman" panose="02020603050405020304" pitchFamily="18" charset="0"/>
              </a:rPr>
              <a:t>плана в </a:t>
            </a:r>
            <a:r>
              <a:rPr lang="ru-RU" sz="1100" dirty="0">
                <a:solidFill>
                  <a:srgbClr val="002060"/>
                </a:solidFill>
                <a:latin typeface="Myriad Pro" panose="020B0503030403020204" pitchFamily="34" charset="0"/>
                <a:cs typeface="Times New Roman" panose="02020603050405020304" pitchFamily="18" charset="0"/>
              </a:rPr>
              <a:t>соответствии с выбранными компетенциями («Билет в будущее»)</a:t>
            </a:r>
          </a:p>
        </p:txBody>
      </p:sp>
      <p:pic>
        <p:nvPicPr>
          <p:cNvPr id="103" name="Рисунок 10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6155" y="5719189"/>
            <a:ext cx="579433" cy="44036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2776" y="5658677"/>
            <a:ext cx="175579" cy="175579"/>
          </a:xfrm>
          <a:prstGeom prst="rect">
            <a:avLst/>
          </a:prstGeom>
        </p:spPr>
      </p:pic>
      <p:sp>
        <p:nvSpPr>
          <p:cNvPr id="105" name="TextBox 104"/>
          <p:cNvSpPr txBox="1"/>
          <p:nvPr/>
        </p:nvSpPr>
        <p:spPr>
          <a:xfrm>
            <a:off x="9040969" y="3595164"/>
            <a:ext cx="1237839" cy="2975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ru-RU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 10% </a:t>
            </a:r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детей </a:t>
            </a:r>
            <a:endParaRPr lang="en-US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129" name="TextBox 128"/>
          <p:cNvSpPr txBox="1"/>
          <p:nvPr/>
        </p:nvSpPr>
        <p:spPr>
          <a:xfrm>
            <a:off x="8826501" y="4388926"/>
            <a:ext cx="1504786" cy="5028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ru-RU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50% </a:t>
            </a:r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организаций </a:t>
            </a:r>
            <a:endParaRPr lang="en-US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137" name="TextBox 136"/>
          <p:cNvSpPr txBox="1"/>
          <p:nvPr/>
        </p:nvSpPr>
        <p:spPr>
          <a:xfrm>
            <a:off x="9069825" y="5746466"/>
            <a:ext cx="1261462" cy="7478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не менее </a:t>
            </a:r>
            <a:r>
              <a:rPr lang="ru-RU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5</a:t>
            </a:r>
            <a:r>
              <a:rPr lang="ru-RU" sz="24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%</a:t>
            </a:r>
            <a:endParaRPr lang="ru-RU" sz="2800" b="1" dirty="0" smtClean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algn="ctr">
              <a:lnSpc>
                <a:spcPct val="50000"/>
              </a:lnSpc>
            </a:pPr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учащихся</a:t>
            </a:r>
            <a:endParaRPr lang="en-US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grpSp>
        <p:nvGrpSpPr>
          <p:cNvPr id="68" name="Группа 67"/>
          <p:cNvGrpSpPr>
            <a:grpSpLocks noChangeAspect="1"/>
          </p:cNvGrpSpPr>
          <p:nvPr/>
        </p:nvGrpSpPr>
        <p:grpSpPr>
          <a:xfrm>
            <a:off x="2979008" y="2457202"/>
            <a:ext cx="561274" cy="540000"/>
            <a:chOff x="2857667" y="3099269"/>
            <a:chExt cx="561274" cy="540000"/>
          </a:xfrm>
        </p:grpSpPr>
        <p:sp>
          <p:nvSpPr>
            <p:cNvPr id="69" name="Восьмиугольник 68"/>
            <p:cNvSpPr/>
            <p:nvPr/>
          </p:nvSpPr>
          <p:spPr>
            <a:xfrm rot="20160000">
              <a:off x="2857667" y="3099269"/>
              <a:ext cx="561274" cy="540000"/>
            </a:xfrm>
            <a:prstGeom prst="octagon">
              <a:avLst/>
            </a:prstGeom>
            <a:solidFill>
              <a:srgbClr val="1D4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70" name="Рисунок 6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40304" y="3171269"/>
              <a:ext cx="396000" cy="396000"/>
            </a:xfrm>
            <a:prstGeom prst="rect">
              <a:avLst/>
            </a:prstGeom>
          </p:spPr>
        </p:pic>
      </p:grpSp>
      <p:sp>
        <p:nvSpPr>
          <p:cNvPr id="71" name="Прямоугольник 70"/>
          <p:cNvSpPr/>
          <p:nvPr/>
        </p:nvSpPr>
        <p:spPr>
          <a:xfrm>
            <a:off x="3715588" y="2481461"/>
            <a:ext cx="3322663" cy="491481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>
              <a:lnSpc>
                <a:spcPct val="80000"/>
              </a:lnSpc>
            </a:pPr>
            <a:r>
              <a:rPr lang="ru-RU" sz="1600" b="1" dirty="0" smtClean="0">
                <a:solidFill>
                  <a:srgbClr val="002060"/>
                </a:solidFill>
                <a:latin typeface="Myriad Pro" panose="020B0503030403020204" pitchFamily="34" charset="0"/>
                <a:cs typeface="Times New Roman" panose="02020603050405020304" pitchFamily="18" charset="0"/>
              </a:rPr>
              <a:t>Участие </a:t>
            </a:r>
            <a:r>
              <a:rPr lang="ru-RU" sz="1600" dirty="0">
                <a:solidFill>
                  <a:srgbClr val="002060"/>
                </a:solidFill>
                <a:latin typeface="Myriad Pro" panose="020B0503030403020204" pitchFamily="34" charset="0"/>
                <a:cs typeface="Times New Roman" panose="02020603050405020304" pitchFamily="18" charset="0"/>
              </a:rPr>
              <a:t>в открытых </a:t>
            </a:r>
            <a:r>
              <a:rPr lang="ru-RU" sz="1600" dirty="0" smtClean="0">
                <a:solidFill>
                  <a:srgbClr val="002060"/>
                </a:solidFill>
                <a:latin typeface="Myriad Pro" panose="020B0503030403020204" pitchFamily="34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solidFill>
                  <a:srgbClr val="002060"/>
                </a:solidFill>
                <a:latin typeface="Myriad Pro" panose="020B0503030403020204" pitchFamily="34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rgbClr val="002060"/>
                </a:solidFill>
                <a:latin typeface="Myriad Pro" panose="020B0503030403020204" pitchFamily="34" charset="0"/>
                <a:cs typeface="Times New Roman" panose="02020603050405020304" pitchFamily="18" charset="0"/>
              </a:rPr>
              <a:t>онлайн-уроках («</a:t>
            </a:r>
            <a:r>
              <a:rPr lang="ru-RU" sz="1600" dirty="0" err="1">
                <a:solidFill>
                  <a:srgbClr val="002060"/>
                </a:solidFill>
                <a:latin typeface="Myriad Pro" panose="020B0503030403020204" pitchFamily="34" charset="0"/>
                <a:cs typeface="Times New Roman" panose="02020603050405020304" pitchFamily="18" charset="0"/>
              </a:rPr>
              <a:t>Проектория</a:t>
            </a:r>
            <a:r>
              <a:rPr lang="ru-RU" sz="1600" dirty="0" smtClean="0">
                <a:solidFill>
                  <a:srgbClr val="002060"/>
                </a:solidFill>
                <a:latin typeface="Myriad Pro" panose="020B0503030403020204" pitchFamily="34" charset="0"/>
                <a:cs typeface="Times New Roman" panose="02020603050405020304" pitchFamily="18" charset="0"/>
              </a:rPr>
              <a:t>»)</a:t>
            </a:r>
            <a:endParaRPr lang="en-US" sz="1600" dirty="0">
              <a:solidFill>
                <a:srgbClr val="002060"/>
              </a:solidFill>
              <a:latin typeface="Myriad Pro" panose="020B0503030403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8826501" y="2529402"/>
            <a:ext cx="1423456" cy="297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ru-RU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10%</a:t>
            </a:r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  детей </a:t>
            </a:r>
            <a:endParaRPr lang="en-US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5025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-12073" y="-14472"/>
            <a:ext cx="12192000" cy="1025685"/>
          </a:xfrm>
          <a:prstGeom prst="rect">
            <a:avLst/>
          </a:prstGeom>
          <a:gradFill flip="none" rotWithShape="1">
            <a:gsLst>
              <a:gs pos="0">
                <a:srgbClr val="006CB5">
                  <a:shade val="30000"/>
                  <a:satMod val="115000"/>
                </a:srgbClr>
              </a:gs>
              <a:gs pos="50000">
                <a:srgbClr val="006CB5">
                  <a:shade val="67500"/>
                  <a:satMod val="115000"/>
                </a:srgbClr>
              </a:gs>
              <a:gs pos="100000">
                <a:srgbClr val="006CB5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9" name="Shape 38"/>
          <p:cNvSpPr/>
          <p:nvPr/>
        </p:nvSpPr>
        <p:spPr>
          <a:xfrm rot="6697391" flipH="1">
            <a:off x="4202269" y="1247355"/>
            <a:ext cx="5056177" cy="4278606"/>
          </a:xfrm>
          <a:prstGeom prst="swooshArrow">
            <a:avLst>
              <a:gd name="adj1" fmla="val 21129"/>
              <a:gd name="adj2" fmla="val 46224"/>
            </a:avLst>
          </a:prstGeom>
          <a:solidFill>
            <a:schemeClr val="accent1">
              <a:lumMod val="20000"/>
              <a:lumOff val="80000"/>
              <a:alpha val="25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9458" y="1129542"/>
            <a:ext cx="5188358" cy="3716944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0" y="5145872"/>
            <a:ext cx="12179927" cy="1224770"/>
          </a:xfrm>
          <a:prstGeom prst="rect">
            <a:avLst/>
          </a:prstGeom>
          <a:solidFill>
            <a:schemeClr val="accent1">
              <a:lumMod val="20000"/>
              <a:lumOff val="8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ru-RU" sz="2000" dirty="0">
              <a:solidFill>
                <a:srgbClr val="0068A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548626"/>
            <a:ext cx="11545758" cy="2416"/>
          </a:xfrm>
          <a:prstGeom prst="line">
            <a:avLst/>
          </a:prstGeom>
          <a:ln w="12700">
            <a:solidFill>
              <a:srgbClr val="25AA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-12073" y="6525174"/>
            <a:ext cx="510607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cap="all" dirty="0" smtClean="0">
                <a:ln w="12700">
                  <a:solidFill>
                    <a:srgbClr val="0068A6"/>
                  </a:solidFill>
                </a:ln>
                <a:solidFill>
                  <a:srgbClr val="0068A6"/>
                </a:solidFill>
                <a:latin typeface="Arial Narrow" panose="020B0606020202030204" pitchFamily="34" charset="0"/>
                <a:ea typeface="Roboto Condensed Light" panose="02000000000000000000" pitchFamily="2" charset="0"/>
              </a:rPr>
              <a:t> </a:t>
            </a:r>
            <a:endParaRPr lang="en-US" sz="1400" cap="all" dirty="0">
              <a:ln w="12700">
                <a:solidFill>
                  <a:srgbClr val="0068A6"/>
                </a:solidFill>
              </a:ln>
              <a:solidFill>
                <a:srgbClr val="0068A6"/>
              </a:solidFill>
              <a:latin typeface="Arial Narrow" panose="020B0606020202030204" pitchFamily="34" charset="0"/>
              <a:ea typeface="Roboto Condensed Light" panose="02000000000000000000" pitchFamily="2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292000" y="-33733"/>
            <a:ext cx="7620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 Narrow" panose="020B0606020202030204" pitchFamily="34" charset="0"/>
                <a:ea typeface="Roboto Condensed" pitchFamily="2" charset="0"/>
              </a:rPr>
              <a:t>Поддержка семей, имеющих детей</a:t>
            </a:r>
            <a:endParaRPr lang="en-US" sz="32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 Narrow" panose="020B0606020202030204" pitchFamily="34" charset="0"/>
              <a:ea typeface="Roboto Condensed" pitchFamily="2" charset="0"/>
            </a:endParaRPr>
          </a:p>
        </p:txBody>
      </p:sp>
      <p:grpSp>
        <p:nvGrpSpPr>
          <p:cNvPr id="10" name="Группа 9"/>
          <p:cNvGrpSpPr>
            <a:grpSpLocks noChangeAspect="1"/>
          </p:cNvGrpSpPr>
          <p:nvPr/>
        </p:nvGrpSpPr>
        <p:grpSpPr>
          <a:xfrm>
            <a:off x="11367816" y="105030"/>
            <a:ext cx="708165" cy="906183"/>
            <a:chOff x="7850502" y="45963"/>
            <a:chExt cx="1125332" cy="1440000"/>
          </a:xfrm>
        </p:grpSpPr>
        <p:sp>
          <p:nvSpPr>
            <p:cNvPr id="11" name="Овал 10"/>
            <p:cNvSpPr/>
            <p:nvPr/>
          </p:nvSpPr>
          <p:spPr>
            <a:xfrm>
              <a:off x="8046073" y="209314"/>
              <a:ext cx="734190" cy="71665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noFill/>
              </a:endParaRP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7969296" y="1194726"/>
              <a:ext cx="897714" cy="15351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pic>
          <p:nvPicPr>
            <p:cNvPr id="13" name="Рисунок 6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0502" y="45963"/>
              <a:ext cx="1125332" cy="1440000"/>
            </a:xfrm>
            <a:prstGeom prst="rect">
              <a:avLst/>
            </a:prstGeom>
            <a:noFill/>
            <a:ln>
              <a:noFill/>
            </a:ln>
            <a:extLst/>
          </p:spPr>
        </p:pic>
      </p:grpSp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929" y="1476697"/>
            <a:ext cx="216000" cy="216000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58472" y="5192097"/>
            <a:ext cx="11643671" cy="1118255"/>
          </a:xfrm>
          <a:custGeom>
            <a:avLst/>
            <a:gdLst>
              <a:gd name="connsiteX0" fmla="*/ 0 w 11079053"/>
              <a:gd name="connsiteY0" fmla="*/ 0 h 1119794"/>
              <a:gd name="connsiteX1" fmla="*/ 11079053 w 11079053"/>
              <a:gd name="connsiteY1" fmla="*/ 0 h 1119794"/>
              <a:gd name="connsiteX2" fmla="*/ 11079053 w 11079053"/>
              <a:gd name="connsiteY2" fmla="*/ 1119794 h 1119794"/>
              <a:gd name="connsiteX3" fmla="*/ 0 w 11079053"/>
              <a:gd name="connsiteY3" fmla="*/ 1119794 h 1119794"/>
              <a:gd name="connsiteX4" fmla="*/ 0 w 11079053"/>
              <a:gd name="connsiteY4" fmla="*/ 0 h 1119794"/>
              <a:gd name="connsiteX0" fmla="*/ 0 w 11079053"/>
              <a:gd name="connsiteY0" fmla="*/ 0 h 1119794"/>
              <a:gd name="connsiteX1" fmla="*/ 11079053 w 11079053"/>
              <a:gd name="connsiteY1" fmla="*/ 0 h 1119794"/>
              <a:gd name="connsiteX2" fmla="*/ 10127075 w 11079053"/>
              <a:gd name="connsiteY2" fmla="*/ 1119794 h 1119794"/>
              <a:gd name="connsiteX3" fmla="*/ 0 w 11079053"/>
              <a:gd name="connsiteY3" fmla="*/ 1119794 h 1119794"/>
              <a:gd name="connsiteX4" fmla="*/ 0 w 11079053"/>
              <a:gd name="connsiteY4" fmla="*/ 0 h 1119794"/>
              <a:gd name="connsiteX0" fmla="*/ 0 w 10953793"/>
              <a:gd name="connsiteY0" fmla="*/ 12526 h 1132320"/>
              <a:gd name="connsiteX1" fmla="*/ 10953793 w 10953793"/>
              <a:gd name="connsiteY1" fmla="*/ 0 h 1132320"/>
              <a:gd name="connsiteX2" fmla="*/ 10127075 w 10953793"/>
              <a:gd name="connsiteY2" fmla="*/ 1132320 h 1132320"/>
              <a:gd name="connsiteX3" fmla="*/ 0 w 10953793"/>
              <a:gd name="connsiteY3" fmla="*/ 1132320 h 1132320"/>
              <a:gd name="connsiteX4" fmla="*/ 0 w 10953793"/>
              <a:gd name="connsiteY4" fmla="*/ 12526 h 1132320"/>
              <a:gd name="connsiteX0" fmla="*/ 0 w 10953793"/>
              <a:gd name="connsiteY0" fmla="*/ 12526 h 1132320"/>
              <a:gd name="connsiteX1" fmla="*/ 10953793 w 10953793"/>
              <a:gd name="connsiteY1" fmla="*/ 0 h 1132320"/>
              <a:gd name="connsiteX2" fmla="*/ 10127075 w 10953793"/>
              <a:gd name="connsiteY2" fmla="*/ 1132320 h 1132320"/>
              <a:gd name="connsiteX3" fmla="*/ 0 w 10953793"/>
              <a:gd name="connsiteY3" fmla="*/ 1132320 h 1132320"/>
              <a:gd name="connsiteX4" fmla="*/ 0 w 10953793"/>
              <a:gd name="connsiteY4" fmla="*/ 12526 h 1132320"/>
              <a:gd name="connsiteX0" fmla="*/ 0 w 10953793"/>
              <a:gd name="connsiteY0" fmla="*/ 12526 h 1144846"/>
              <a:gd name="connsiteX1" fmla="*/ 10953793 w 10953793"/>
              <a:gd name="connsiteY1" fmla="*/ 0 h 1144846"/>
              <a:gd name="connsiteX2" fmla="*/ 9676138 w 10953793"/>
              <a:gd name="connsiteY2" fmla="*/ 1144846 h 1144846"/>
              <a:gd name="connsiteX3" fmla="*/ 0 w 10953793"/>
              <a:gd name="connsiteY3" fmla="*/ 1132320 h 1144846"/>
              <a:gd name="connsiteX4" fmla="*/ 0 w 10953793"/>
              <a:gd name="connsiteY4" fmla="*/ 12526 h 1144846"/>
              <a:gd name="connsiteX0" fmla="*/ 0 w 10628116"/>
              <a:gd name="connsiteY0" fmla="*/ 0 h 1132320"/>
              <a:gd name="connsiteX1" fmla="*/ 10628116 w 10628116"/>
              <a:gd name="connsiteY1" fmla="*/ 12526 h 1132320"/>
              <a:gd name="connsiteX2" fmla="*/ 9676138 w 10628116"/>
              <a:gd name="connsiteY2" fmla="*/ 1132320 h 1132320"/>
              <a:gd name="connsiteX3" fmla="*/ 0 w 10628116"/>
              <a:gd name="connsiteY3" fmla="*/ 1119794 h 1132320"/>
              <a:gd name="connsiteX4" fmla="*/ 0 w 10628116"/>
              <a:gd name="connsiteY4" fmla="*/ 0 h 1132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28116" h="1132320">
                <a:moveTo>
                  <a:pt x="0" y="0"/>
                </a:moveTo>
                <a:lnTo>
                  <a:pt x="10628116" y="12526"/>
                </a:lnTo>
                <a:cubicBezTo>
                  <a:pt x="10114549" y="540279"/>
                  <a:pt x="9951711" y="754880"/>
                  <a:pt x="9676138" y="1132320"/>
                </a:cubicBezTo>
                <a:lnTo>
                  <a:pt x="0" y="1119794"/>
                </a:lnTo>
                <a:lnTo>
                  <a:pt x="0" y="0"/>
                </a:lnTo>
                <a:close/>
              </a:path>
            </a:pathLst>
          </a:custGeom>
        </p:spPr>
        <p:txBody>
          <a:bodyPr wrap="square">
            <a:spAutoFit/>
          </a:bodyPr>
          <a:lstStyle/>
          <a:p>
            <a:pPr indent="450850" algn="just">
              <a:lnSpc>
                <a:spcPts val="1600"/>
              </a:lnSpc>
            </a:pPr>
            <a:r>
              <a:rPr lang="ru-RU" sz="1600" b="1" dirty="0">
                <a:solidFill>
                  <a:srgbClr val="0068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Внедрена и функционирует целевая модель </a:t>
            </a:r>
            <a:r>
              <a:rPr lang="ru-RU" sz="1600" dirty="0">
                <a:solidFill>
                  <a:srgbClr val="0068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предусматривающая создание системы информирования родителей по вопросам образования детей, в том числе на площадках объектов социальной инфраструктуры, распространение типовых информационных и методических пособий для родителей по вопросам развития, воспитания и обучения детей, в том числе раннего развития детей в возрасте до трех лет и детей </a:t>
            </a:r>
            <a:r>
              <a:rPr lang="ru-RU" sz="1600" dirty="0" smtClean="0">
                <a:solidFill>
                  <a:srgbClr val="0068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dirty="0" smtClean="0">
                <a:solidFill>
                  <a:srgbClr val="0068A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 smtClean="0">
                <a:solidFill>
                  <a:srgbClr val="0068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</a:t>
            </a:r>
            <a:r>
              <a:rPr lang="ru-RU" sz="1600" dirty="0">
                <a:solidFill>
                  <a:srgbClr val="0068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ограниченными возможностями </a:t>
            </a:r>
            <a:r>
              <a:rPr lang="ru-RU" sz="1600" dirty="0" smtClean="0">
                <a:solidFill>
                  <a:srgbClr val="0068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здоровья.</a:t>
            </a:r>
            <a:endParaRPr lang="ru-RU" sz="1600" dirty="0">
              <a:solidFill>
                <a:srgbClr val="0068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50104" y="5146257"/>
            <a:ext cx="0" cy="1224000"/>
          </a:xfrm>
          <a:prstGeom prst="line">
            <a:avLst/>
          </a:prstGeom>
          <a:ln w="101600" cmpd="thinThick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0" y="5120820"/>
            <a:ext cx="12204000" cy="0"/>
          </a:xfrm>
          <a:prstGeom prst="line">
            <a:avLst/>
          </a:prstGeom>
          <a:ln w="12700">
            <a:solidFill>
              <a:srgbClr val="0068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208298" y="1302481"/>
            <a:ext cx="5881665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7313">
              <a:spcAft>
                <a:spcPts val="600"/>
              </a:spcAft>
            </a:pPr>
            <a:r>
              <a:rPr lang="ru-RU" dirty="0">
                <a:solidFill>
                  <a:srgbClr val="0068A6"/>
                </a:solidFill>
                <a:cs typeface="Times New Roman" pitchFamily="18" charset="0"/>
              </a:rPr>
              <a:t>В </a:t>
            </a:r>
            <a:r>
              <a:rPr lang="ru-RU" dirty="0" smtClean="0">
                <a:solidFill>
                  <a:srgbClr val="0068A6"/>
                </a:solidFill>
                <a:cs typeface="Times New Roman" pitchFamily="18" charset="0"/>
              </a:rPr>
              <a:t>районе  </a:t>
            </a:r>
            <a:r>
              <a:rPr lang="ru-RU" dirty="0">
                <a:solidFill>
                  <a:srgbClr val="0068A6"/>
                </a:solidFill>
                <a:cs typeface="Times New Roman" pitchFamily="18" charset="0"/>
              </a:rPr>
              <a:t>функционирует </a:t>
            </a:r>
            <a:r>
              <a:rPr lang="ru-RU" b="1" dirty="0" smtClean="0">
                <a:solidFill>
                  <a:srgbClr val="0068A6"/>
                </a:solidFill>
                <a:cs typeface="Times New Roman" pitchFamily="18" charset="0"/>
              </a:rPr>
              <a:t>1 консультационный </a:t>
            </a:r>
            <a:r>
              <a:rPr lang="ru-RU" b="1" dirty="0">
                <a:solidFill>
                  <a:srgbClr val="0068A6"/>
                </a:solidFill>
                <a:cs typeface="Times New Roman" pitchFamily="18" charset="0"/>
              </a:rPr>
              <a:t>центров</a:t>
            </a:r>
            <a:r>
              <a:rPr lang="ru-RU" dirty="0">
                <a:solidFill>
                  <a:srgbClr val="0068A6"/>
                </a:solidFill>
                <a:cs typeface="Times New Roman" pitchFamily="18" charset="0"/>
              </a:rPr>
              <a:t> (КЦ), оказывающих методическую, психолого-педагогическую помощь родителям, воспитывающим детей.</a:t>
            </a:r>
          </a:p>
          <a:p>
            <a:pPr marL="87313">
              <a:spcAft>
                <a:spcPts val="600"/>
              </a:spcAft>
            </a:pPr>
            <a:r>
              <a:rPr lang="ru-RU" dirty="0">
                <a:solidFill>
                  <a:srgbClr val="0068A6"/>
                </a:solidFill>
                <a:cs typeface="Times New Roman" pitchFamily="18" charset="0"/>
              </a:rPr>
              <a:t>Работа КЦ обеспечивает </a:t>
            </a:r>
            <a:r>
              <a:rPr lang="ru-RU" b="1" dirty="0">
                <a:solidFill>
                  <a:srgbClr val="0068A6"/>
                </a:solidFill>
                <a:cs typeface="Times New Roman" pitchFamily="18" charset="0"/>
              </a:rPr>
              <a:t>максимальное сокращение социальной изоляции семей</a:t>
            </a:r>
            <a:r>
              <a:rPr lang="ru-RU" dirty="0">
                <a:solidFill>
                  <a:srgbClr val="0068A6"/>
                </a:solidFill>
                <a:cs typeface="Times New Roman" pitchFamily="18" charset="0"/>
              </a:rPr>
              <a:t>, </a:t>
            </a:r>
            <a:r>
              <a:rPr lang="ru-RU" dirty="0" smtClean="0">
                <a:solidFill>
                  <a:srgbClr val="0068A6"/>
                </a:solidFill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0068A6"/>
                </a:solidFill>
                <a:cs typeface="Times New Roman" pitchFamily="18" charset="0"/>
              </a:rPr>
            </a:br>
            <a:r>
              <a:rPr lang="ru-RU" dirty="0" smtClean="0">
                <a:solidFill>
                  <a:srgbClr val="0068A6"/>
                </a:solidFill>
                <a:cs typeface="Times New Roman" pitchFamily="18" charset="0"/>
              </a:rPr>
              <a:t>не </a:t>
            </a:r>
            <a:r>
              <a:rPr lang="ru-RU" dirty="0">
                <a:solidFill>
                  <a:srgbClr val="0068A6"/>
                </a:solidFill>
                <a:cs typeface="Times New Roman" pitchFamily="18" charset="0"/>
              </a:rPr>
              <a:t>посещающих детский сад, предоставляя </a:t>
            </a:r>
            <a:r>
              <a:rPr lang="ru-RU" dirty="0" smtClean="0">
                <a:solidFill>
                  <a:srgbClr val="0068A6"/>
                </a:solidFill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0068A6"/>
                </a:solidFill>
                <a:cs typeface="Times New Roman" pitchFamily="18" charset="0"/>
              </a:rPr>
            </a:br>
            <a:r>
              <a:rPr lang="ru-RU" dirty="0" smtClean="0">
                <a:solidFill>
                  <a:srgbClr val="0068A6"/>
                </a:solidFill>
                <a:cs typeface="Times New Roman" pitchFamily="18" charset="0"/>
              </a:rPr>
              <a:t>им </a:t>
            </a:r>
            <a:r>
              <a:rPr lang="ru-RU" dirty="0">
                <a:solidFill>
                  <a:srgbClr val="0068A6"/>
                </a:solidFill>
                <a:cs typeface="Times New Roman" pitchFamily="18" charset="0"/>
              </a:rPr>
              <a:t>квалифицированную помощь специалистов. </a:t>
            </a:r>
          </a:p>
          <a:p>
            <a:pPr marL="87313">
              <a:spcAft>
                <a:spcPts val="600"/>
              </a:spcAft>
            </a:pPr>
            <a:r>
              <a:rPr lang="ru-RU" sz="2000" dirty="0" smtClean="0">
                <a:solidFill>
                  <a:srgbClr val="0068A6"/>
                </a:solidFill>
                <a:latin typeface="Times New Roman" panose="02020603050405020304" pitchFamily="18" charset="0"/>
                <a:cs typeface="Times New Roman" pitchFamily="18" charset="0"/>
              </a:rPr>
              <a:t>.</a:t>
            </a:r>
            <a:endParaRPr lang="ru-RU" sz="2000" dirty="0">
              <a:solidFill>
                <a:srgbClr val="0068A6"/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327" y="2640900"/>
            <a:ext cx="216000" cy="216000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1585511" y="656263"/>
            <a:ext cx="31513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БАЗОВОЕ СОСТОЯНИЕ</a:t>
            </a:r>
            <a:endParaRPr lang="ru-RU" sz="20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148574" y="656263"/>
            <a:ext cx="37489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ОЖИДАЕМЫЕ РЕЗУЛЬТАТЫ</a:t>
            </a:r>
            <a:endParaRPr lang="ru-RU" sz="20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730357" y="3386658"/>
            <a:ext cx="4483743" cy="13679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b="1" dirty="0" smtClean="0">
              <a:solidFill>
                <a:srgbClr val="002060"/>
              </a:solidFill>
            </a:endParaRPr>
          </a:p>
          <a:p>
            <a:pPr algn="ctr"/>
            <a:endParaRPr lang="ru-RU" sz="1200" b="1" dirty="0">
              <a:solidFill>
                <a:srgbClr val="002060"/>
              </a:solidFill>
            </a:endParaRPr>
          </a:p>
          <a:p>
            <a:pPr algn="ctr"/>
            <a:endParaRPr lang="ru-RU" sz="12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1200" b="1" dirty="0" smtClean="0">
                <a:solidFill>
                  <a:srgbClr val="002060"/>
                </a:solidFill>
              </a:rPr>
              <a:t>Оказано 100% услуг психолого-педагогической помощи;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</a:rPr>
              <a:t>Функционирование  4 </a:t>
            </a:r>
            <a:r>
              <a:rPr lang="ru-RU" sz="1200" b="1" dirty="0">
                <a:solidFill>
                  <a:srgbClr val="002060"/>
                </a:solidFill>
              </a:rPr>
              <a:t>консультационный центров (КЦ), оказывающих методическую, психолого-педагогическую помощь родителям, воспитывающим </a:t>
            </a:r>
            <a:r>
              <a:rPr lang="ru-RU" sz="1200" b="1" dirty="0" smtClean="0">
                <a:solidFill>
                  <a:srgbClr val="002060"/>
                </a:solidFill>
              </a:rPr>
              <a:t>детей;</a:t>
            </a:r>
            <a:endParaRPr lang="ru-RU" sz="1200" b="1" dirty="0">
              <a:solidFill>
                <a:srgbClr val="002060"/>
              </a:solidFill>
            </a:endParaRPr>
          </a:p>
          <a:p>
            <a:pPr algn="ctr"/>
            <a:r>
              <a:rPr lang="ru-RU" sz="1200" b="1" dirty="0" smtClean="0">
                <a:solidFill>
                  <a:srgbClr val="002060"/>
                </a:solidFill>
              </a:rPr>
              <a:t>85% положительно оценили качество услуг</a:t>
            </a:r>
          </a:p>
          <a:p>
            <a:pPr algn="ctr"/>
            <a:endParaRPr lang="ru-RU" sz="1200" b="1" dirty="0" smtClean="0">
              <a:solidFill>
                <a:srgbClr val="002060"/>
              </a:solidFill>
            </a:endParaRPr>
          </a:p>
          <a:p>
            <a:pPr algn="ctr"/>
            <a:endParaRPr lang="ru-RU" sz="1400" b="1" dirty="0">
              <a:solidFill>
                <a:srgbClr val="002060"/>
              </a:solidFill>
            </a:endParaRPr>
          </a:p>
          <a:p>
            <a:pPr algn="ctr"/>
            <a:endParaRPr lang="ru-RU" sz="1400" b="1" dirty="0">
              <a:solidFill>
                <a:srgbClr val="00206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2154" y="3375911"/>
            <a:ext cx="21907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2919" y="3642391"/>
            <a:ext cx="237546" cy="237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9511" y="4355367"/>
            <a:ext cx="238125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033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Прямоугольник 25"/>
          <p:cNvSpPr/>
          <p:nvPr/>
        </p:nvSpPr>
        <p:spPr>
          <a:xfrm>
            <a:off x="-12073" y="-14472"/>
            <a:ext cx="12192000" cy="1015305"/>
          </a:xfrm>
          <a:prstGeom prst="rect">
            <a:avLst/>
          </a:prstGeom>
          <a:gradFill flip="none" rotWithShape="1">
            <a:gsLst>
              <a:gs pos="0">
                <a:srgbClr val="006CB5">
                  <a:shade val="30000"/>
                  <a:satMod val="115000"/>
                </a:srgbClr>
              </a:gs>
              <a:gs pos="50000">
                <a:srgbClr val="006CB5">
                  <a:shade val="67500"/>
                  <a:satMod val="115000"/>
                </a:srgbClr>
              </a:gs>
              <a:gs pos="100000">
                <a:srgbClr val="006CB5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9" name="Shape 38"/>
          <p:cNvSpPr/>
          <p:nvPr/>
        </p:nvSpPr>
        <p:spPr>
          <a:xfrm rot="6697391" flipH="1">
            <a:off x="4202269" y="1247355"/>
            <a:ext cx="5056177" cy="4278606"/>
          </a:xfrm>
          <a:prstGeom prst="swooshArrow">
            <a:avLst>
              <a:gd name="adj1" fmla="val 21129"/>
              <a:gd name="adj2" fmla="val 46224"/>
            </a:avLst>
          </a:prstGeom>
          <a:solidFill>
            <a:schemeClr val="accent1">
              <a:lumMod val="20000"/>
              <a:lumOff val="80000"/>
              <a:alpha val="25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cxnSp>
        <p:nvCxnSpPr>
          <p:cNvPr id="5" name="Прямая соединительная линия 4"/>
          <p:cNvCxnSpPr/>
          <p:nvPr/>
        </p:nvCxnSpPr>
        <p:spPr>
          <a:xfrm flipV="1">
            <a:off x="0" y="540349"/>
            <a:ext cx="11510209" cy="8277"/>
          </a:xfrm>
          <a:prstGeom prst="line">
            <a:avLst/>
          </a:prstGeom>
          <a:ln w="12700">
            <a:solidFill>
              <a:srgbClr val="25AA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995963" y="5655170"/>
            <a:ext cx="10188000" cy="0"/>
          </a:xfrm>
          <a:prstGeom prst="line">
            <a:avLst/>
          </a:prstGeom>
          <a:ln w="12700">
            <a:solidFill>
              <a:srgbClr val="0068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2273927" y="-44426"/>
            <a:ext cx="7620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 Narrow" panose="020B0606020202030204" pitchFamily="34" charset="0"/>
                <a:ea typeface="Roboto Condensed" pitchFamily="2" charset="0"/>
              </a:rPr>
              <a:t>Цифровая образовательная среда</a:t>
            </a:r>
            <a:endParaRPr lang="en-US" sz="32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 Narrow" panose="020B0606020202030204" pitchFamily="34" charset="0"/>
              <a:ea typeface="Roboto Condensed" pitchFamily="2" charset="0"/>
            </a:endParaRPr>
          </a:p>
        </p:txBody>
      </p:sp>
      <p:grpSp>
        <p:nvGrpSpPr>
          <p:cNvPr id="10" name="Группа 9"/>
          <p:cNvGrpSpPr>
            <a:grpSpLocks noChangeAspect="1"/>
          </p:cNvGrpSpPr>
          <p:nvPr/>
        </p:nvGrpSpPr>
        <p:grpSpPr>
          <a:xfrm>
            <a:off x="11391201" y="105030"/>
            <a:ext cx="684781" cy="876260"/>
            <a:chOff x="7850502" y="45963"/>
            <a:chExt cx="1125332" cy="1440000"/>
          </a:xfrm>
        </p:grpSpPr>
        <p:sp>
          <p:nvSpPr>
            <p:cNvPr id="11" name="Овал 10"/>
            <p:cNvSpPr/>
            <p:nvPr/>
          </p:nvSpPr>
          <p:spPr>
            <a:xfrm>
              <a:off x="8046073" y="209314"/>
              <a:ext cx="734190" cy="71665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noFill/>
              </a:endParaRP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7969296" y="1194726"/>
              <a:ext cx="897714" cy="15351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pic>
          <p:nvPicPr>
            <p:cNvPr id="13" name="Рисунок 6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0502" y="45963"/>
              <a:ext cx="1125332" cy="1440000"/>
            </a:xfrm>
            <a:prstGeom prst="rect">
              <a:avLst/>
            </a:prstGeom>
            <a:noFill/>
            <a:ln>
              <a:noFill/>
            </a:ln>
            <a:extLst/>
          </p:spPr>
        </p:pic>
      </p:grpSp>
      <p:sp>
        <p:nvSpPr>
          <p:cNvPr id="21" name="Прямоугольник 20"/>
          <p:cNvSpPr/>
          <p:nvPr/>
        </p:nvSpPr>
        <p:spPr>
          <a:xfrm>
            <a:off x="306288" y="1132588"/>
            <a:ext cx="5881665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7313">
              <a:spcAft>
                <a:spcPts val="300"/>
              </a:spcAft>
            </a:pPr>
            <a:r>
              <a:rPr lang="ru-RU" b="1" dirty="0" smtClean="0">
                <a:solidFill>
                  <a:srgbClr val="0068A6"/>
                </a:solidFill>
                <a:cs typeface="Times New Roman" pitchFamily="18" charset="0"/>
              </a:rPr>
              <a:t>100%</a:t>
            </a:r>
            <a:r>
              <a:rPr lang="ru-RU" sz="1600" dirty="0" smtClean="0">
                <a:solidFill>
                  <a:srgbClr val="0068A6"/>
                </a:solidFill>
                <a:cs typeface="Times New Roman" pitchFamily="18" charset="0"/>
              </a:rPr>
              <a:t> – базовых  </a:t>
            </a:r>
            <a:r>
              <a:rPr lang="ru-RU" sz="1600" dirty="0">
                <a:solidFill>
                  <a:srgbClr val="0068A6"/>
                </a:solidFill>
                <a:cs typeface="Times New Roman" pitchFamily="18" charset="0"/>
              </a:rPr>
              <a:t>школ, ведущих </a:t>
            </a:r>
            <a:r>
              <a:rPr lang="ru-RU" sz="1600" b="1" dirty="0">
                <a:solidFill>
                  <a:srgbClr val="0068A6"/>
                </a:solidFill>
                <a:cs typeface="Times New Roman" pitchFamily="18" charset="0"/>
              </a:rPr>
              <a:t>журнал в электронном </a:t>
            </a:r>
            <a:r>
              <a:rPr lang="ru-RU" sz="1600" b="1" dirty="0" smtClean="0">
                <a:solidFill>
                  <a:srgbClr val="0068A6"/>
                </a:solidFill>
                <a:cs typeface="Times New Roman" pitchFamily="18" charset="0"/>
              </a:rPr>
              <a:t>виде</a:t>
            </a:r>
            <a:r>
              <a:rPr lang="en-US" sz="1600" dirty="0" smtClean="0">
                <a:solidFill>
                  <a:srgbClr val="0068A6"/>
                </a:solidFill>
                <a:cs typeface="Times New Roman" pitchFamily="18" charset="0"/>
              </a:rPr>
              <a:t>;</a:t>
            </a:r>
            <a:endParaRPr lang="ru-RU" sz="1600" dirty="0">
              <a:solidFill>
                <a:srgbClr val="0068A6"/>
              </a:solidFill>
              <a:cs typeface="Times New Roman" pitchFamily="18" charset="0"/>
            </a:endParaRPr>
          </a:p>
          <a:p>
            <a:pPr marL="87313">
              <a:spcAft>
                <a:spcPts val="300"/>
              </a:spcAft>
            </a:pPr>
            <a:r>
              <a:rPr lang="ru-RU" sz="1600" dirty="0">
                <a:solidFill>
                  <a:srgbClr val="0068A6"/>
                </a:solidFill>
                <a:cs typeface="Times New Roman" pitchFamily="18" charset="0"/>
              </a:rPr>
              <a:t>функционирует </a:t>
            </a:r>
            <a:r>
              <a:rPr lang="ru-RU" sz="1600" b="1" dirty="0">
                <a:solidFill>
                  <a:srgbClr val="0068A6"/>
                </a:solidFill>
                <a:cs typeface="Times New Roman" pitchFamily="18" charset="0"/>
              </a:rPr>
              <a:t>РИС «Сетевой край. Образование» </a:t>
            </a:r>
            <a:r>
              <a:rPr lang="ru-RU" sz="1600" dirty="0">
                <a:solidFill>
                  <a:srgbClr val="0068A6"/>
                </a:solidFill>
                <a:cs typeface="Times New Roman" pitchFamily="18" charset="0"/>
              </a:rPr>
              <a:t>– комплекс информационных систем в сфере образования Алтайского </a:t>
            </a:r>
            <a:r>
              <a:rPr lang="ru-RU" sz="1600" dirty="0" smtClean="0">
                <a:solidFill>
                  <a:srgbClr val="0068A6"/>
                </a:solidFill>
                <a:cs typeface="Times New Roman" pitchFamily="18" charset="0"/>
              </a:rPr>
              <a:t>края</a:t>
            </a:r>
            <a:r>
              <a:rPr lang="en-US" sz="1600" dirty="0" smtClean="0">
                <a:solidFill>
                  <a:srgbClr val="0068A6"/>
                </a:solidFill>
                <a:cs typeface="Times New Roman" pitchFamily="18" charset="0"/>
              </a:rPr>
              <a:t>;</a:t>
            </a:r>
            <a:endParaRPr lang="ru-RU" sz="1600" dirty="0">
              <a:solidFill>
                <a:srgbClr val="0068A6"/>
              </a:solidFill>
              <a:cs typeface="Times New Roman" pitchFamily="18" charset="0"/>
            </a:endParaRPr>
          </a:p>
          <a:p>
            <a:pPr marL="87313">
              <a:spcAft>
                <a:spcPts val="300"/>
              </a:spcAft>
            </a:pPr>
            <a:r>
              <a:rPr lang="ru-RU" sz="1600" dirty="0" smtClean="0">
                <a:solidFill>
                  <a:srgbClr val="0068A6"/>
                </a:solidFill>
                <a:cs typeface="Times New Roman" pitchFamily="18" charset="0"/>
              </a:rPr>
              <a:t>в 2019 </a:t>
            </a:r>
            <a:r>
              <a:rPr lang="ru-RU" sz="1600" dirty="0">
                <a:solidFill>
                  <a:srgbClr val="0068A6"/>
                </a:solidFill>
                <a:cs typeface="Times New Roman" pitchFamily="18" charset="0"/>
              </a:rPr>
              <a:t>году приобретено </a:t>
            </a:r>
            <a:r>
              <a:rPr lang="ru-RU" sz="1600" b="1" dirty="0" smtClean="0">
                <a:solidFill>
                  <a:srgbClr val="0068A6"/>
                </a:solidFill>
                <a:cs typeface="Times New Roman" pitchFamily="18" charset="0"/>
              </a:rPr>
              <a:t>62 единицы компьютерного оборудования </a:t>
            </a:r>
            <a:r>
              <a:rPr lang="ru-RU" sz="1600" dirty="0" smtClean="0">
                <a:solidFill>
                  <a:srgbClr val="0068A6"/>
                </a:solidFill>
                <a:cs typeface="Times New Roman" pitchFamily="18" charset="0"/>
              </a:rPr>
              <a:t>для </a:t>
            </a:r>
            <a:r>
              <a:rPr lang="ru-RU" sz="1600" dirty="0">
                <a:solidFill>
                  <a:srgbClr val="0068A6"/>
                </a:solidFill>
                <a:cs typeface="Times New Roman" pitchFamily="18" charset="0"/>
              </a:rPr>
              <a:t>образовательных </a:t>
            </a:r>
            <a:r>
              <a:rPr lang="ru-RU" sz="1600" dirty="0" smtClean="0">
                <a:solidFill>
                  <a:srgbClr val="0068A6"/>
                </a:solidFill>
                <a:cs typeface="Times New Roman" pitchFamily="18" charset="0"/>
              </a:rPr>
              <a:t>организаций</a:t>
            </a:r>
            <a:r>
              <a:rPr lang="en-US" sz="1600" dirty="0" smtClean="0">
                <a:solidFill>
                  <a:srgbClr val="0068A6"/>
                </a:solidFill>
                <a:cs typeface="Times New Roman" pitchFamily="18" charset="0"/>
              </a:rPr>
              <a:t>;</a:t>
            </a:r>
            <a:endParaRPr lang="ru-RU" sz="1600" dirty="0">
              <a:solidFill>
                <a:srgbClr val="0068A6"/>
              </a:solidFill>
              <a:cs typeface="Times New Roman" pitchFamily="18" charset="0"/>
            </a:endParaRPr>
          </a:p>
          <a:p>
            <a:pPr marL="87313">
              <a:spcAft>
                <a:spcPts val="300"/>
              </a:spcAft>
            </a:pPr>
            <a:r>
              <a:rPr lang="ru-RU" sz="1600" dirty="0" smtClean="0">
                <a:solidFill>
                  <a:srgbClr val="0068A6"/>
                </a:solidFill>
                <a:cs typeface="Times New Roman" pitchFamily="18" charset="0"/>
              </a:rPr>
              <a:t>образовательные </a:t>
            </a:r>
            <a:r>
              <a:rPr lang="ru-RU" sz="1600" dirty="0">
                <a:solidFill>
                  <a:srgbClr val="0068A6"/>
                </a:solidFill>
                <a:cs typeface="Times New Roman" pitchFamily="18" charset="0"/>
              </a:rPr>
              <a:t>организации используют </a:t>
            </a:r>
            <a:r>
              <a:rPr lang="ru-RU" sz="1600" b="1" dirty="0" smtClean="0">
                <a:solidFill>
                  <a:srgbClr val="0068A6"/>
                </a:solidFill>
                <a:cs typeface="Times New Roman" pitchFamily="18" charset="0"/>
              </a:rPr>
              <a:t>дистанционные </a:t>
            </a:r>
            <a:r>
              <a:rPr lang="ru-RU" sz="1600" b="1" dirty="0">
                <a:solidFill>
                  <a:srgbClr val="0068A6"/>
                </a:solidFill>
                <a:cs typeface="Times New Roman" pitchFamily="18" charset="0"/>
              </a:rPr>
              <a:t>образовательные технологии</a:t>
            </a:r>
            <a:r>
              <a:rPr lang="ru-RU" sz="1600" dirty="0">
                <a:solidFill>
                  <a:srgbClr val="0068A6"/>
                </a:solidFill>
                <a:cs typeface="Times New Roman" pitchFamily="18" charset="0"/>
              </a:rPr>
              <a:t>, осуществляют апробацию электронных форм учебников, развивают информационную образовательную </a:t>
            </a:r>
            <a:r>
              <a:rPr lang="ru-RU" sz="1600" dirty="0" smtClean="0">
                <a:solidFill>
                  <a:srgbClr val="0068A6"/>
                </a:solidFill>
                <a:cs typeface="Times New Roman" pitchFamily="18" charset="0"/>
              </a:rPr>
              <a:t>среду;</a:t>
            </a:r>
            <a:endParaRPr lang="ru-RU" sz="1600" dirty="0">
              <a:solidFill>
                <a:srgbClr val="0068A6"/>
              </a:solidFill>
              <a:cs typeface="Times New Roman" pitchFamily="18" charset="0"/>
            </a:endParaRPr>
          </a:p>
          <a:p>
            <a:pPr marL="87313">
              <a:spcAft>
                <a:spcPts val="300"/>
              </a:spcAft>
            </a:pPr>
            <a:r>
              <a:rPr lang="ru-RU" b="1" dirty="0" smtClean="0">
                <a:solidFill>
                  <a:srgbClr val="0068A6"/>
                </a:solidFill>
                <a:cs typeface="Times New Roman" pitchFamily="18" charset="0"/>
              </a:rPr>
              <a:t>17%</a:t>
            </a:r>
            <a:r>
              <a:rPr lang="ru-RU" sz="1600" dirty="0" smtClean="0">
                <a:solidFill>
                  <a:srgbClr val="0068A6"/>
                </a:solidFill>
                <a:cs typeface="Times New Roman" pitchFamily="18" charset="0"/>
              </a:rPr>
              <a:t> школ </a:t>
            </a:r>
            <a:r>
              <a:rPr lang="ru-RU" sz="1600" b="1" dirty="0">
                <a:solidFill>
                  <a:srgbClr val="0068A6"/>
                </a:solidFill>
                <a:cs typeface="Times New Roman" pitchFamily="18" charset="0"/>
              </a:rPr>
              <a:t>подключены к высокоскоростному </a:t>
            </a:r>
            <a:r>
              <a:rPr lang="ru-RU" sz="1600" b="1" dirty="0" smtClean="0">
                <a:solidFill>
                  <a:srgbClr val="0068A6"/>
                </a:solidFill>
                <a:cs typeface="Times New Roman" pitchFamily="18" charset="0"/>
              </a:rPr>
              <a:t>Интернету</a:t>
            </a:r>
            <a:r>
              <a:rPr lang="ru-RU" sz="1600" dirty="0" smtClean="0">
                <a:solidFill>
                  <a:srgbClr val="0068A6"/>
                </a:solidFill>
                <a:cs typeface="Times New Roman" pitchFamily="18" charset="0"/>
              </a:rPr>
              <a:t>.</a:t>
            </a:r>
            <a:endParaRPr lang="ru-RU" sz="1600" dirty="0">
              <a:solidFill>
                <a:srgbClr val="0068A6"/>
              </a:solidFill>
              <a:cs typeface="Times New Roman" pitchFamily="18" charset="0"/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25" y="1195002"/>
            <a:ext cx="216000" cy="21600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88" y="1725409"/>
            <a:ext cx="216000" cy="216000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925" y="3035237"/>
            <a:ext cx="216000" cy="216000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1581447" y="581180"/>
            <a:ext cx="31513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БАЗОВОЕ СОСТОЯНИЕ</a:t>
            </a:r>
            <a:endParaRPr lang="ru-RU" sz="20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099128" y="548626"/>
            <a:ext cx="37489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ОЖИДАЕМЫЕ РЕЗУЛЬТАТЫ</a:t>
            </a:r>
            <a:endParaRPr lang="ru-RU" sz="20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25" y="2537137"/>
            <a:ext cx="216000" cy="216000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25" y="4277769"/>
            <a:ext cx="216000" cy="216000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799" y="1344790"/>
            <a:ext cx="5332791" cy="2092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6400799" y="1411002"/>
            <a:ext cx="5335826" cy="21345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b="1" dirty="0" smtClean="0">
                <a:solidFill>
                  <a:srgbClr val="0068A6"/>
                </a:solidFill>
                <a:cs typeface="Arial" panose="020B0604020202020204" pitchFamily="34" charset="0"/>
              </a:rPr>
              <a:t>В  муниципалитете </a:t>
            </a:r>
            <a:r>
              <a:rPr lang="ru-RU" sz="2000" b="1" dirty="0">
                <a:solidFill>
                  <a:srgbClr val="0068A6"/>
                </a:solidFill>
                <a:cs typeface="Arial" panose="020B0604020202020204" pitchFamily="34" charset="0"/>
              </a:rPr>
              <a:t>будет внедрена целевая модель цифровой образовательной среды.</a:t>
            </a:r>
          </a:p>
        </p:txBody>
      </p:sp>
    </p:spTree>
    <p:extLst>
      <p:ext uri="{BB962C8B-B14F-4D97-AF65-F5344CB8AC3E}">
        <p14:creationId xmlns:p14="http://schemas.microsoft.com/office/powerpoint/2010/main" val="3605148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2172</TotalTime>
  <Words>850</Words>
  <Application>Microsoft Office PowerPoint</Application>
  <PresentationFormat>Произвольный</PresentationFormat>
  <Paragraphs>156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3_Оформление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Лариса СтаниславнаТерновая</dc:creator>
  <cp:lastModifiedBy>88</cp:lastModifiedBy>
  <cp:revision>44</cp:revision>
  <cp:lastPrinted>2019-08-23T02:46:12Z</cp:lastPrinted>
  <dcterms:created xsi:type="dcterms:W3CDTF">2019-08-08T05:50:02Z</dcterms:created>
  <dcterms:modified xsi:type="dcterms:W3CDTF">2019-08-26T08:53:28Z</dcterms:modified>
</cp:coreProperties>
</file>